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4"/>
  </p:notesMasterIdLst>
  <p:sldIdLst>
    <p:sldId id="256" r:id="rId2"/>
    <p:sldId id="265" r:id="rId3"/>
    <p:sldId id="266" r:id="rId4"/>
    <p:sldId id="267" r:id="rId5"/>
    <p:sldId id="269" r:id="rId6"/>
    <p:sldId id="270" r:id="rId7"/>
    <p:sldId id="271" r:id="rId8"/>
    <p:sldId id="257" r:id="rId9"/>
    <p:sldId id="258" r:id="rId10"/>
    <p:sldId id="259" r:id="rId11"/>
    <p:sldId id="260" r:id="rId12"/>
    <p:sldId id="261" r:id="rId13"/>
    <p:sldId id="263" r:id="rId14"/>
    <p:sldId id="264" r:id="rId15"/>
    <p:sldId id="278" r:id="rId16"/>
    <p:sldId id="279" r:id="rId17"/>
    <p:sldId id="272" r:id="rId18"/>
    <p:sldId id="273" r:id="rId19"/>
    <p:sldId id="274" r:id="rId20"/>
    <p:sldId id="275" r:id="rId21"/>
    <p:sldId id="276" r:id="rId22"/>
    <p:sldId id="277" r:id="rId2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164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userId="333f50e484678f3e" providerId="LiveId" clId="{2235F3F4-CE85-4C64-B3EA-BD21A2FF00DA}"/>
    <pc:docChg chg="undo modSld">
      <pc:chgData name="" userId="333f50e484678f3e" providerId="LiveId" clId="{2235F3F4-CE85-4C64-B3EA-BD21A2FF00DA}" dt="2020-08-11T10:58:31.882" v="22"/>
      <pc:docMkLst>
        <pc:docMk/>
      </pc:docMkLst>
      <pc:sldChg chg="modSp">
        <pc:chgData name="" userId="333f50e484678f3e" providerId="LiveId" clId="{2235F3F4-CE85-4C64-B3EA-BD21A2FF00DA}" dt="2020-08-11T10:58:31.882" v="22"/>
        <pc:sldMkLst>
          <pc:docMk/>
          <pc:sldMk cId="4177902719" sldId="256"/>
        </pc:sldMkLst>
        <pc:spChg chg="mod">
          <ac:chgData name="" userId="333f50e484678f3e" providerId="LiveId" clId="{2235F3F4-CE85-4C64-B3EA-BD21A2FF00DA}" dt="2020-08-11T10:58:31.882" v="22"/>
          <ac:spMkLst>
            <pc:docMk/>
            <pc:sldMk cId="4177902719" sldId="256"/>
            <ac:spMk id="4" creationId="{00000000-0000-0000-0000-000000000000}"/>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571B5F-C8EC-4379-AD76-80FD414F3861}" type="datetimeFigureOut">
              <a:rPr kumimoji="1" lang="ja-JP" altLang="en-US" smtClean="0"/>
              <a:t>2021/7/6</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828324-DCC9-430F-AD2C-1DD1805E2C40}" type="slidenum">
              <a:rPr kumimoji="1" lang="ja-JP" altLang="en-US" smtClean="0"/>
              <a:t>‹#›</a:t>
            </a:fld>
            <a:endParaRPr kumimoji="1" lang="ja-JP" altLang="en-US"/>
          </a:p>
        </p:txBody>
      </p:sp>
    </p:spTree>
    <p:extLst>
      <p:ext uri="{BB962C8B-B14F-4D97-AF65-F5344CB8AC3E}">
        <p14:creationId xmlns:p14="http://schemas.microsoft.com/office/powerpoint/2010/main" val="266289394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371600" y="1143000"/>
            <a:ext cx="41148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1</a:t>
            </a:fld>
            <a:endParaRPr kumimoji="1" lang="ja-JP" altLang="en-US"/>
          </a:p>
        </p:txBody>
      </p:sp>
    </p:spTree>
    <p:extLst>
      <p:ext uri="{BB962C8B-B14F-4D97-AF65-F5344CB8AC3E}">
        <p14:creationId xmlns:p14="http://schemas.microsoft.com/office/powerpoint/2010/main" val="9373228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ED609840-96BF-4512-A2C1-C87E0BBF3D2F}" type="datetime1">
              <a:rPr kumimoji="1" lang="ja-JP" altLang="en-US" smtClean="0"/>
              <a:t>2021/7/6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401536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97B6116-28DE-44C1-8891-65688903BD50}" type="datetime1">
              <a:rPr kumimoji="1" lang="ja-JP" altLang="en-US" smtClean="0"/>
              <a:t>2021/7/6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1068307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DE04BF4-1FC0-40EE-A15F-5986BB2387E9}" type="datetime1">
              <a:rPr kumimoji="1" lang="ja-JP" altLang="en-US" smtClean="0"/>
              <a:t>2021/7/6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37386336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FE4124D-C094-469A-99BC-7EA66CDB293F}" type="datetime1">
              <a:rPr kumimoji="1" lang="ja-JP" altLang="en-US" smtClean="0"/>
              <a:t>2021/7/6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16160028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F808FAA8-DC38-46BC-9A48-0414366DDF43}" type="datetime1">
              <a:rPr kumimoji="1" lang="ja-JP" altLang="en-US" smtClean="0"/>
              <a:t>2021/7/6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11112009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3B61DD3-8484-4FD8-9D55-71FA047E405C}" type="datetime1">
              <a:rPr kumimoji="1" lang="ja-JP" altLang="en-US" smtClean="0"/>
              <a:t>2021/7/6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235637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61FE3252-B303-4BFD-B995-E88780D087A2}" type="datetime1">
              <a:rPr kumimoji="1" lang="ja-JP" altLang="en-US" smtClean="0"/>
              <a:t>2021/7/6</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671640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83973884-A525-473B-9B85-E710649C3EE9}" type="datetime1">
              <a:rPr kumimoji="1" lang="ja-JP" altLang="en-US" smtClean="0"/>
              <a:t>2021/7/6</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3624462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0B9591-4670-4AF8-B7B7-F5F2443A761A}" type="datetime1">
              <a:rPr kumimoji="1" lang="ja-JP" altLang="en-US" smtClean="0"/>
              <a:t>2021/7/6</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12295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34F6BA0-5DA2-4153-9B76-E2457FA21F47}" type="datetime1">
              <a:rPr kumimoji="1" lang="ja-JP" altLang="en-US" smtClean="0"/>
              <a:t>2021/7/6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39752925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90B58CC-0A81-4826-A84E-1F1030B25368}" type="datetime1">
              <a:rPr kumimoji="1" lang="ja-JP" altLang="en-US" smtClean="0"/>
              <a:t>2021/7/6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18947453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253A0B-EAD4-46D7-BD2F-C5BFFB89C890}" type="datetime1">
              <a:rPr kumimoji="1" lang="ja-JP" altLang="en-US" smtClean="0"/>
              <a:t>2021/7/6</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451160-128F-4DAD-AE29-4A8CC0E7B9E9}" type="slidenum">
              <a:rPr kumimoji="1" lang="ja-JP" altLang="en-US" smtClean="0"/>
              <a:t>‹#›</a:t>
            </a:fld>
            <a:endParaRPr kumimoji="1" lang="ja-JP" altLang="en-US"/>
          </a:p>
        </p:txBody>
      </p:sp>
    </p:spTree>
    <p:extLst>
      <p:ext uri="{BB962C8B-B14F-4D97-AF65-F5344CB8AC3E}">
        <p14:creationId xmlns:p14="http://schemas.microsoft.com/office/powerpoint/2010/main" val="20501068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wmv"/><Relationship Id="rId1" Type="http://schemas.microsoft.com/office/2007/relationships/media" Target="../media/media2.wmv"/><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1493762"/>
            <a:ext cx="7772400" cy="2387600"/>
          </a:xfrm>
        </p:spPr>
        <p:txBody>
          <a:bodyPr>
            <a:normAutofit fontScale="90000"/>
          </a:bodyPr>
          <a:lstStyle/>
          <a:p>
            <a:r>
              <a:rPr kumimoji="1" lang="ja-JP" altLang="en-US" dirty="0" smtClean="0"/>
              <a:t>観光地検索システムに</a:t>
            </a:r>
            <a:r>
              <a:rPr kumimoji="1" lang="en-US" altLang="ja-JP" dirty="0" smtClean="0"/>
              <a:t/>
            </a:r>
            <a:br>
              <a:rPr kumimoji="1" lang="en-US" altLang="ja-JP" dirty="0" smtClean="0"/>
            </a:br>
            <a:r>
              <a:rPr kumimoji="1" lang="ja-JP" altLang="en-US" dirty="0" smtClean="0"/>
              <a:t>おけるレスポンス速度を考慮したロードバランサー</a:t>
            </a:r>
            <a:endParaRPr kumimoji="1" lang="ja-JP" altLang="en-US" dirty="0"/>
          </a:p>
        </p:txBody>
      </p:sp>
      <p:sp>
        <p:nvSpPr>
          <p:cNvPr id="3" name="サブタイトル 2"/>
          <p:cNvSpPr>
            <a:spLocks noGrp="1"/>
          </p:cNvSpPr>
          <p:nvPr>
            <p:ph type="subTitle" idx="1"/>
          </p:nvPr>
        </p:nvSpPr>
        <p:spPr>
          <a:xfrm>
            <a:off x="1143000" y="4181444"/>
            <a:ext cx="6858000" cy="1655762"/>
          </a:xfrm>
        </p:spPr>
        <p:txBody>
          <a:bodyPr/>
          <a:lstStyle/>
          <a:p>
            <a:r>
              <a:rPr kumimoji="1" lang="ja-JP" altLang="en-US" dirty="0"/>
              <a:t>学籍番号</a:t>
            </a:r>
            <a:r>
              <a:rPr kumimoji="1" lang="ja-JP" altLang="en-US" dirty="0" smtClean="0"/>
              <a:t>：</a:t>
            </a:r>
            <a:r>
              <a:rPr kumimoji="1" lang="en-US" altLang="ja-JP" dirty="0" smtClean="0"/>
              <a:t>1821086</a:t>
            </a:r>
            <a:r>
              <a:rPr kumimoji="1" lang="en-US" altLang="ja-JP" dirty="0"/>
              <a:t>	</a:t>
            </a:r>
            <a:r>
              <a:rPr kumimoji="1" lang="ja-JP" altLang="en-US" dirty="0"/>
              <a:t>氏名</a:t>
            </a:r>
            <a:r>
              <a:rPr kumimoji="1" lang="ja-JP" altLang="en-US" dirty="0" smtClean="0"/>
              <a:t>：松尾祐介</a:t>
            </a:r>
            <a:endParaRPr kumimoji="1" lang="en-US" altLang="ja-JP" dirty="0"/>
          </a:p>
          <a:p>
            <a:r>
              <a:rPr lang="ja-JP" altLang="en-US" dirty="0"/>
              <a:t>指導教員</a:t>
            </a:r>
            <a:r>
              <a:rPr lang="ja-JP" altLang="en-US" dirty="0" smtClean="0"/>
              <a:t>：鷹野孝典</a:t>
            </a:r>
            <a:endParaRPr kumimoji="1" lang="ja-JP" altLang="en-US" dirty="0"/>
          </a:p>
        </p:txBody>
      </p:sp>
      <p:sp>
        <p:nvSpPr>
          <p:cNvPr id="5" name="スライド番号プレースホルダー 4"/>
          <p:cNvSpPr>
            <a:spLocks noGrp="1"/>
          </p:cNvSpPr>
          <p:nvPr>
            <p:ph type="sldNum" sz="quarter" idx="12"/>
          </p:nvPr>
        </p:nvSpPr>
        <p:spPr/>
        <p:txBody>
          <a:bodyPr/>
          <a:lstStyle/>
          <a:p>
            <a:fld id="{B4451160-128F-4DAD-AE29-4A8CC0E7B9E9}" type="slidenum">
              <a:rPr kumimoji="1" lang="ja-JP" altLang="en-US" smtClean="0"/>
              <a:t>1</a:t>
            </a:fld>
            <a:endParaRPr kumimoji="1" lang="ja-JP" altLang="en-US"/>
          </a:p>
        </p:txBody>
      </p:sp>
      <p:sp>
        <p:nvSpPr>
          <p:cNvPr id="4" name="テキスト ボックス 3"/>
          <p:cNvSpPr txBox="1"/>
          <p:nvPr/>
        </p:nvSpPr>
        <p:spPr>
          <a:xfrm>
            <a:off x="5835771" y="1084149"/>
            <a:ext cx="3041217" cy="300082"/>
          </a:xfrm>
          <a:prstGeom prst="rect">
            <a:avLst/>
          </a:prstGeom>
          <a:noFill/>
        </p:spPr>
        <p:txBody>
          <a:bodyPr wrap="none" rtlCol="0">
            <a:spAutoFit/>
          </a:bodyPr>
          <a:lstStyle/>
          <a:p>
            <a:r>
              <a:rPr lang="ja-JP" altLang="en-US" sz="1350" b="1" dirty="0"/>
              <a:t>情報工学科 </a:t>
            </a:r>
            <a:r>
              <a:rPr lang="ja-JP" altLang="en-US" sz="1350" b="1" dirty="0" smtClean="0"/>
              <a:t>中間発表</a:t>
            </a:r>
            <a:r>
              <a:rPr lang="ja-JP" altLang="en-US" sz="1350" b="1" dirty="0"/>
              <a:t>　</a:t>
            </a:r>
            <a:r>
              <a:rPr lang="en-US" altLang="ja-JP" sz="1350" b="1" dirty="0"/>
              <a:t>20XX</a:t>
            </a:r>
            <a:r>
              <a:rPr lang="ja-JP" altLang="en-US" sz="1350" b="1" dirty="0"/>
              <a:t>年</a:t>
            </a:r>
            <a:r>
              <a:rPr lang="en-US" altLang="ja-JP" sz="1350" b="1" dirty="0"/>
              <a:t>X</a:t>
            </a:r>
            <a:r>
              <a:rPr lang="ja-JP" altLang="en-US" sz="1350" b="1" dirty="0"/>
              <a:t>月</a:t>
            </a:r>
            <a:r>
              <a:rPr lang="en-US" altLang="ja-JP" sz="1350" b="1" dirty="0"/>
              <a:t>XX</a:t>
            </a:r>
            <a:r>
              <a:rPr lang="ja-JP" altLang="en-US" sz="1350" b="1" dirty="0"/>
              <a:t>日</a:t>
            </a:r>
          </a:p>
        </p:txBody>
      </p:sp>
    </p:spTree>
    <p:extLst>
      <p:ext uri="{BB962C8B-B14F-4D97-AF65-F5344CB8AC3E}">
        <p14:creationId xmlns:p14="http://schemas.microsoft.com/office/powerpoint/2010/main" val="41779027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研究課題</a:t>
            </a:r>
          </a:p>
        </p:txBody>
      </p:sp>
      <p:sp>
        <p:nvSpPr>
          <p:cNvPr id="3" name="コンテンツ プレースホルダー 2"/>
          <p:cNvSpPr>
            <a:spLocks noGrp="1"/>
          </p:cNvSpPr>
          <p:nvPr>
            <p:ph idx="1"/>
          </p:nvPr>
        </p:nvSpPr>
        <p:spPr/>
        <p:txBody>
          <a:bodyPr/>
          <a:lstStyle/>
          <a:p>
            <a:pPr>
              <a:lnSpc>
                <a:spcPct val="120000"/>
              </a:lnSpc>
            </a:pPr>
            <a:r>
              <a:rPr lang="ja-JP" altLang="en-US" dirty="0"/>
              <a:t>既存技術では、導入のしやすさ</a:t>
            </a:r>
            <a:r>
              <a:rPr lang="ja-JP" altLang="en-US" dirty="0" smtClean="0"/>
              <a:t>から順に割り振るラウンドロビンや最も空いているサーバに割り振るリースとコネクション</a:t>
            </a:r>
            <a:r>
              <a:rPr lang="en-US" altLang="ja-JP" dirty="0" smtClean="0"/>
              <a:t>(</a:t>
            </a:r>
            <a:r>
              <a:rPr lang="ja-JP" altLang="en-US" dirty="0" smtClean="0"/>
              <a:t>最小接続</a:t>
            </a:r>
            <a:r>
              <a:rPr lang="en-US" altLang="ja-JP" dirty="0" smtClean="0"/>
              <a:t>)</a:t>
            </a:r>
            <a:r>
              <a:rPr lang="ja-JP" altLang="en-US" dirty="0" smtClean="0"/>
              <a:t> が</a:t>
            </a:r>
            <a:r>
              <a:rPr lang="ja-JP" altLang="en-US" dirty="0"/>
              <a:t>よく利用されている。</a:t>
            </a:r>
            <a:endParaRPr lang="en-US" altLang="ja-JP" dirty="0"/>
          </a:p>
          <a:p>
            <a:pPr>
              <a:lnSpc>
                <a:spcPct val="120000"/>
              </a:lnSpc>
            </a:pPr>
            <a:r>
              <a:rPr lang="ja-JP" altLang="en-US" dirty="0" smtClean="0"/>
              <a:t>しかし、ロードバランサから</a:t>
            </a:r>
            <a:r>
              <a:rPr lang="ja-JP" altLang="en-US" dirty="0"/>
              <a:t>あまりに距離がはなれていたり、接続状況が悪く</a:t>
            </a:r>
            <a:r>
              <a:rPr lang="ja-JP" altLang="en-US" dirty="0" smtClean="0"/>
              <a:t>なるとロードバランサと</a:t>
            </a:r>
            <a:r>
              <a:rPr lang="ja-JP" altLang="en-US" dirty="0"/>
              <a:t>サーバとの間にボトルネックが発生する。</a:t>
            </a:r>
            <a:endParaRPr lang="en-US" altLang="ja-JP" dirty="0"/>
          </a:p>
          <a:p>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10</a:t>
            </a:fld>
            <a:endParaRPr kumimoji="1" lang="ja-JP" altLang="en-US"/>
          </a:p>
        </p:txBody>
      </p:sp>
    </p:spTree>
    <p:extLst>
      <p:ext uri="{BB962C8B-B14F-4D97-AF65-F5344CB8AC3E}">
        <p14:creationId xmlns:p14="http://schemas.microsoft.com/office/powerpoint/2010/main" val="19234078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研究動機</a:t>
            </a:r>
          </a:p>
        </p:txBody>
      </p:sp>
      <p:sp>
        <p:nvSpPr>
          <p:cNvPr id="3" name="コンテンツ プレースホルダー 2"/>
          <p:cNvSpPr>
            <a:spLocks noGrp="1"/>
          </p:cNvSpPr>
          <p:nvPr>
            <p:ph idx="1"/>
          </p:nvPr>
        </p:nvSpPr>
        <p:spPr/>
        <p:txBody>
          <a:bodyPr/>
          <a:lstStyle/>
          <a:p>
            <a:r>
              <a:rPr lang="ja-JP" altLang="en-US" dirty="0"/>
              <a:t>ロードバランサーは順に接続先を均等に割り振る方法や、コネクション数が最も少ないサーバに転送する方法がとられている。</a:t>
            </a:r>
          </a:p>
          <a:p>
            <a:endParaRPr lang="ja-JP" altLang="en-US" dirty="0"/>
          </a:p>
          <a:p>
            <a:r>
              <a:rPr lang="ja-JP" altLang="en-US" dirty="0"/>
              <a:t>しかしこの方法では、応答速度が遅いサーバにつないでしまうと返って速度が落ちてしまう。</a:t>
            </a:r>
          </a:p>
          <a:p>
            <a:endParaRPr lang="ja-JP" altLang="en-US" dirty="0"/>
          </a:p>
          <a:p>
            <a:r>
              <a:rPr lang="ja-JP" altLang="en-US" dirty="0"/>
              <a:t>コネクション数だけでなく応答速度も考慮したロードバランサーが必要ではないかと考えた。</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11</a:t>
            </a:fld>
            <a:endParaRPr kumimoji="1" lang="ja-JP" altLang="en-US"/>
          </a:p>
        </p:txBody>
      </p:sp>
    </p:spTree>
    <p:extLst>
      <p:ext uri="{BB962C8B-B14F-4D97-AF65-F5344CB8AC3E}">
        <p14:creationId xmlns:p14="http://schemas.microsoft.com/office/powerpoint/2010/main" val="34827043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研究目的</a:t>
            </a:r>
          </a:p>
        </p:txBody>
      </p:sp>
      <p:sp>
        <p:nvSpPr>
          <p:cNvPr id="3" name="コンテンツ プレースホルダー 2"/>
          <p:cNvSpPr>
            <a:spLocks noGrp="1"/>
          </p:cNvSpPr>
          <p:nvPr>
            <p:ph idx="1"/>
          </p:nvPr>
        </p:nvSpPr>
        <p:spPr>
          <a:xfrm>
            <a:off x="628650" y="1478844"/>
            <a:ext cx="7886700" cy="4698119"/>
          </a:xfrm>
        </p:spPr>
        <p:txBody>
          <a:bodyPr/>
          <a:lstStyle/>
          <a:p>
            <a:r>
              <a:rPr lang="ja-JP" altLang="en-US" dirty="0"/>
              <a:t>応答速度を考慮したロードバランサーの</a:t>
            </a:r>
            <a:r>
              <a:rPr lang="ja-JP" altLang="en-US" dirty="0" smtClean="0"/>
              <a:t>構築し</a:t>
            </a:r>
            <a:r>
              <a:rPr lang="en-US" altLang="ja-JP" dirty="0"/>
              <a:t/>
            </a:r>
            <a:br>
              <a:rPr lang="en-US" altLang="ja-JP" dirty="0"/>
            </a:br>
            <a:r>
              <a:rPr lang="ja-JP" altLang="en-US" dirty="0" smtClean="0"/>
              <a:t>ボトルネックの解消を計る。</a:t>
            </a:r>
            <a:endParaRPr lang="en-US" altLang="ja-JP" dirty="0" smtClean="0"/>
          </a:p>
          <a:p>
            <a:endParaRPr lang="en-US" altLang="ja-JP" dirty="0"/>
          </a:p>
          <a:p>
            <a:pPr marL="0" indent="0">
              <a:buNone/>
            </a:pPr>
            <a:r>
              <a:rPr lang="ja-JP" altLang="en-US" dirty="0" smtClean="0"/>
              <a:t>　　　　　　　　　挿入する図は作成中</a:t>
            </a:r>
            <a:endParaRPr lang="ja-JP" altLang="en-US" dirty="0"/>
          </a:p>
          <a:p>
            <a:endParaRPr lang="ja-JP" altLang="en-US" dirty="0"/>
          </a:p>
          <a:p>
            <a:r>
              <a:rPr lang="ja-JP" altLang="en-US" dirty="0"/>
              <a:t>サーバを監視し評価するシステムの構築。</a:t>
            </a:r>
          </a:p>
          <a:p>
            <a:endParaRPr lang="ja-JP" altLang="en-US" dirty="0"/>
          </a:p>
          <a:p>
            <a:r>
              <a:rPr lang="ja-JP" altLang="en-US" dirty="0"/>
              <a:t>応答速度が著しく低下しているサーバの重みづけを下げるアルゴリズムの提案。</a:t>
            </a:r>
          </a:p>
          <a:p>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12</a:t>
            </a:fld>
            <a:endParaRPr kumimoji="1" lang="ja-JP" altLang="en-US"/>
          </a:p>
        </p:txBody>
      </p:sp>
    </p:spTree>
    <p:extLst>
      <p:ext uri="{BB962C8B-B14F-4D97-AF65-F5344CB8AC3E}">
        <p14:creationId xmlns:p14="http://schemas.microsoft.com/office/powerpoint/2010/main" val="1144721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提案方式</a:t>
            </a:r>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13</a:t>
            </a:fld>
            <a:endParaRPr kumimoji="1" lang="ja-JP" altLang="en-US"/>
          </a:p>
        </p:txBody>
      </p:sp>
      <p:pic>
        <p:nvPicPr>
          <p:cNvPr id="8" name="図 7"/>
          <p:cNvPicPr>
            <a:picLocks noChangeAspect="1"/>
          </p:cNvPicPr>
          <p:nvPr/>
        </p:nvPicPr>
        <p:blipFill>
          <a:blip r:embed="rId2"/>
          <a:stretch>
            <a:fillRect/>
          </a:stretch>
        </p:blipFill>
        <p:spPr>
          <a:xfrm>
            <a:off x="907896" y="575733"/>
            <a:ext cx="7328208" cy="6145743"/>
          </a:xfrm>
          <a:prstGeom prst="rect">
            <a:avLst/>
          </a:prstGeom>
        </p:spPr>
      </p:pic>
    </p:spTree>
    <p:extLst>
      <p:ext uri="{BB962C8B-B14F-4D97-AF65-F5344CB8AC3E}">
        <p14:creationId xmlns:p14="http://schemas.microsoft.com/office/powerpoint/2010/main" val="1724661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今後のスケジュール</a:t>
            </a:r>
          </a:p>
        </p:txBody>
      </p:sp>
      <p:sp>
        <p:nvSpPr>
          <p:cNvPr id="3" name="コンテンツ プレースホルダー 2"/>
          <p:cNvSpPr>
            <a:spLocks noGrp="1"/>
          </p:cNvSpPr>
          <p:nvPr>
            <p:ph idx="1"/>
          </p:nvPr>
        </p:nvSpPr>
        <p:spPr/>
        <p:txBody>
          <a:bodyPr/>
          <a:lstStyle/>
          <a:p>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14</a:t>
            </a:fld>
            <a:endParaRPr kumimoji="1" lang="ja-JP" altLang="en-US"/>
          </a:p>
        </p:txBody>
      </p:sp>
    </p:spTree>
    <p:extLst>
      <p:ext uri="{BB962C8B-B14F-4D97-AF65-F5344CB8AC3E}">
        <p14:creationId xmlns:p14="http://schemas.microsoft.com/office/powerpoint/2010/main" val="24600478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6"/>
            <a:ext cx="7886700" cy="5477324"/>
          </a:xfrm>
        </p:spPr>
        <p:txBody>
          <a:bodyPr>
            <a:normAutofit/>
          </a:bodyPr>
          <a:lstStyle/>
          <a:p>
            <a:pPr algn="ctr"/>
            <a:r>
              <a:rPr lang="ja-JP" altLang="en-US" sz="6600" dirty="0"/>
              <a:t>卒</a:t>
            </a:r>
            <a:r>
              <a:rPr lang="ja-JP" altLang="en-US" sz="6600" dirty="0" smtClean="0"/>
              <a:t>研</a:t>
            </a:r>
            <a:r>
              <a:rPr lang="en-US" altLang="ja-JP" sz="6600" dirty="0" smtClean="0"/>
              <a:t/>
            </a:r>
            <a:br>
              <a:rPr lang="en-US" altLang="ja-JP" sz="6600" dirty="0" smtClean="0"/>
            </a:br>
            <a:r>
              <a:rPr lang="ja-JP" altLang="en-US" sz="6600" dirty="0" smtClean="0"/>
              <a:t>プログラム</a:t>
            </a:r>
            <a:r>
              <a:rPr lang="en-US" altLang="ja-JP" sz="6600" dirty="0" smtClean="0"/>
              <a:t/>
            </a:r>
            <a:br>
              <a:rPr lang="en-US" altLang="ja-JP" sz="6600" dirty="0" smtClean="0"/>
            </a:br>
            <a:r>
              <a:rPr lang="ja-JP" altLang="en-US" sz="6600" dirty="0" smtClean="0"/>
              <a:t>実験</a:t>
            </a:r>
            <a:r>
              <a:rPr lang="ja-JP" altLang="en-US" sz="6600" dirty="0"/>
              <a:t>システムの説明</a:t>
            </a:r>
            <a:endParaRPr kumimoji="1" lang="ja-JP" altLang="en-US" sz="6600"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15</a:t>
            </a:fld>
            <a:endParaRPr kumimoji="1" lang="ja-JP" altLang="en-US"/>
          </a:p>
        </p:txBody>
      </p:sp>
    </p:spTree>
    <p:extLst>
      <p:ext uri="{BB962C8B-B14F-4D97-AF65-F5344CB8AC3E}">
        <p14:creationId xmlns:p14="http://schemas.microsoft.com/office/powerpoint/2010/main" val="32504747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16</a:t>
            </a:fld>
            <a:endParaRPr kumimoji="1" lang="ja-JP" altLang="en-US"/>
          </a:p>
        </p:txBody>
      </p:sp>
      <p:sp>
        <p:nvSpPr>
          <p:cNvPr id="6" name="タイトル 1"/>
          <p:cNvSpPr>
            <a:spLocks noGrp="1"/>
          </p:cNvSpPr>
          <p:nvPr>
            <p:ph type="title"/>
          </p:nvPr>
        </p:nvSpPr>
        <p:spPr/>
        <p:txBody>
          <a:bodyPr/>
          <a:lstStyle/>
          <a:p>
            <a:r>
              <a:rPr lang="ja-JP" altLang="en-US" sz="4000" dirty="0" smtClean="0"/>
              <a:t>ロードバランサに使われる技術</a:t>
            </a:r>
            <a:endParaRPr kumimoji="1" lang="ja-JP" altLang="en-US" dirty="0"/>
          </a:p>
        </p:txBody>
      </p:sp>
      <p:sp>
        <p:nvSpPr>
          <p:cNvPr id="7" name="コンテンツ プレースホルダー 2"/>
          <p:cNvSpPr txBox="1">
            <a:spLocks/>
          </p:cNvSpPr>
          <p:nvPr/>
        </p:nvSpPr>
        <p:spPr>
          <a:xfrm>
            <a:off x="275129" y="1690689"/>
            <a:ext cx="8510525" cy="479660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r>
              <a:rPr lang="en-US" altLang="ja-JP" dirty="0" smtClean="0"/>
              <a:t>WEB</a:t>
            </a:r>
            <a:r>
              <a:rPr lang="ja-JP" altLang="en-US" dirty="0" smtClean="0"/>
              <a:t>サーバで</a:t>
            </a:r>
            <a:r>
              <a:rPr lang="ja-JP" altLang="en-US" dirty="0"/>
              <a:t>負荷分散するにはプロキシ機能を応用</a:t>
            </a:r>
            <a:r>
              <a:rPr lang="ja-JP" altLang="en-US" dirty="0" smtClean="0"/>
              <a:t>する</a:t>
            </a:r>
            <a:endParaRPr lang="en-US" altLang="ja-JP" dirty="0" smtClean="0"/>
          </a:p>
          <a:p>
            <a:pPr lvl="1"/>
            <a:endParaRPr lang="en-US" altLang="ja-JP" dirty="0" smtClean="0"/>
          </a:p>
          <a:p>
            <a:pPr lvl="1"/>
            <a:r>
              <a:rPr lang="ja-JP" altLang="en-US" dirty="0" smtClean="0"/>
              <a:t>フォワードプロキシ</a:t>
            </a:r>
            <a:endParaRPr lang="en-US" altLang="ja-JP" dirty="0" smtClean="0"/>
          </a:p>
          <a:p>
            <a:pPr lvl="2"/>
            <a:r>
              <a:rPr lang="en-US" altLang="ja-JP" sz="2200" dirty="0"/>
              <a:t>Client </a:t>
            </a:r>
            <a:r>
              <a:rPr lang="ja-JP" altLang="en-US" sz="2200" dirty="0"/>
              <a:t>から不特定の </a:t>
            </a:r>
            <a:r>
              <a:rPr lang="en-US" altLang="ja-JP" sz="2200" dirty="0"/>
              <a:t>Server </a:t>
            </a:r>
            <a:r>
              <a:rPr lang="ja-JP" altLang="en-US" sz="2200" dirty="0"/>
              <a:t>にアクセスする際、</a:t>
            </a:r>
            <a:r>
              <a:rPr lang="en-US" altLang="ja-JP" sz="2200" dirty="0"/>
              <a:t/>
            </a:r>
            <a:br>
              <a:rPr lang="en-US" altLang="ja-JP" sz="2200" dirty="0"/>
            </a:br>
            <a:r>
              <a:rPr lang="en-US" altLang="ja-JP" sz="2200" dirty="0">
                <a:solidFill>
                  <a:srgbClr val="FF0000"/>
                </a:solidFill>
              </a:rPr>
              <a:t>Client </a:t>
            </a:r>
            <a:r>
              <a:rPr lang="ja-JP" altLang="en-US" sz="2200" dirty="0">
                <a:solidFill>
                  <a:srgbClr val="FF0000"/>
                </a:solidFill>
              </a:rPr>
              <a:t>の代わりに通信</a:t>
            </a:r>
            <a:r>
              <a:rPr lang="ja-JP" altLang="en-US" sz="2200" dirty="0"/>
              <a:t>を行ってくれる</a:t>
            </a:r>
            <a:r>
              <a:rPr lang="ja-JP" altLang="en-US" sz="2200" dirty="0" smtClean="0"/>
              <a:t>もの</a:t>
            </a:r>
            <a:r>
              <a:rPr lang="ja-JP" altLang="en-US" sz="2200" dirty="0"/>
              <a:t>。</a:t>
            </a:r>
            <a:r>
              <a:rPr lang="ja-JP" altLang="en-US" sz="2200" dirty="0" smtClean="0"/>
              <a:t>企業</a:t>
            </a:r>
            <a:r>
              <a:rPr lang="ja-JP" altLang="en-US" sz="2200" dirty="0"/>
              <a:t>等の内部ネットワークとインターネットの間に設置</a:t>
            </a:r>
            <a:r>
              <a:rPr lang="ja-JP" altLang="en-US" sz="2200" dirty="0" smtClean="0"/>
              <a:t>される。セキュリティ</a:t>
            </a:r>
            <a:r>
              <a:rPr lang="ja-JP" altLang="en-US" sz="2200" dirty="0"/>
              <a:t>を確保する等の理由</a:t>
            </a:r>
            <a:r>
              <a:rPr lang="ja-JP" altLang="en-US" sz="2200" dirty="0" smtClean="0"/>
              <a:t>からクライアントに代わってインターネット</a:t>
            </a:r>
            <a:r>
              <a:rPr lang="ja-JP" altLang="en-US" sz="2200" dirty="0"/>
              <a:t>との接続を「代理」</a:t>
            </a:r>
            <a:r>
              <a:rPr lang="ja-JP" altLang="en-US" sz="2200" dirty="0" smtClean="0"/>
              <a:t>する。</a:t>
            </a:r>
            <a:r>
              <a:rPr lang="en-US" altLang="ja-JP" dirty="0" smtClean="0"/>
              <a:t/>
            </a:r>
            <a:br>
              <a:rPr lang="en-US" altLang="ja-JP" dirty="0" smtClean="0"/>
            </a:br>
            <a:endParaRPr lang="en-US" altLang="ja-JP" dirty="0" smtClean="0"/>
          </a:p>
          <a:p>
            <a:pPr lvl="1"/>
            <a:r>
              <a:rPr lang="ja-JP" altLang="en-US" dirty="0" smtClean="0"/>
              <a:t>リバースプロキシ</a:t>
            </a:r>
            <a:endParaRPr lang="en-US" altLang="ja-JP" dirty="0" smtClean="0"/>
          </a:p>
          <a:p>
            <a:pPr lvl="2"/>
            <a:r>
              <a:rPr lang="ja-JP" altLang="en-US" sz="2400" dirty="0"/>
              <a:t>不特定多数の </a:t>
            </a:r>
            <a:r>
              <a:rPr lang="en-US" altLang="ja-JP" sz="2400" dirty="0"/>
              <a:t>Client </a:t>
            </a:r>
            <a:r>
              <a:rPr lang="ja-JP" altLang="en-US" sz="2400" dirty="0"/>
              <a:t>から</a:t>
            </a:r>
            <a:r>
              <a:rPr lang="ja-JP" altLang="en-US" sz="2400" dirty="0" smtClean="0"/>
              <a:t>、特定</a:t>
            </a:r>
            <a:r>
              <a:rPr lang="ja-JP" altLang="en-US" sz="2400" dirty="0"/>
              <a:t>の </a:t>
            </a:r>
            <a:r>
              <a:rPr lang="en-US" altLang="ja-JP" sz="2400" dirty="0">
                <a:solidFill>
                  <a:srgbClr val="FF0000"/>
                </a:solidFill>
              </a:rPr>
              <a:t>Server </a:t>
            </a:r>
            <a:r>
              <a:rPr lang="ja-JP" altLang="en-US" sz="2400" dirty="0" smtClean="0">
                <a:solidFill>
                  <a:srgbClr val="FF0000"/>
                </a:solidFill>
              </a:rPr>
              <a:t>へ通信</a:t>
            </a:r>
            <a:r>
              <a:rPr lang="ja-JP" altLang="en-US" sz="2400" dirty="0">
                <a:solidFill>
                  <a:srgbClr val="FF0000"/>
                </a:solidFill>
              </a:rPr>
              <a:t>を代わり</a:t>
            </a:r>
            <a:r>
              <a:rPr lang="ja-JP" altLang="en-US" sz="2400" dirty="0"/>
              <a:t>に行って</a:t>
            </a:r>
            <a:r>
              <a:rPr lang="ja-JP" altLang="en-US" sz="2400" dirty="0" smtClean="0"/>
              <a:t>くれる。</a:t>
            </a:r>
            <a:r>
              <a:rPr lang="en-US" altLang="ja-JP" sz="2400" dirty="0" smtClean="0"/>
              <a:t>Web</a:t>
            </a:r>
            <a:r>
              <a:rPr lang="ja-JP" altLang="en-US" sz="2400" dirty="0" smtClean="0"/>
              <a:t>サーバへのアクセスはプロキシ</a:t>
            </a:r>
            <a:r>
              <a:rPr lang="en-US" altLang="ja-JP" sz="2400" dirty="0" smtClean="0"/>
              <a:t>―</a:t>
            </a:r>
            <a:r>
              <a:rPr lang="ja-JP" altLang="en-US" sz="2400" dirty="0" smtClean="0"/>
              <a:t>サーバが一括して受けるので直接アクセスはできない。</a:t>
            </a:r>
            <a:endParaRPr lang="en-US" altLang="ja-JP" sz="2400" dirty="0" smtClean="0"/>
          </a:p>
          <a:p>
            <a:pPr lvl="2"/>
            <a:endParaRPr lang="en-US" altLang="ja-JP" sz="2400" dirty="0"/>
          </a:p>
          <a:p>
            <a:pPr marL="914400" lvl="2" indent="0">
              <a:buNone/>
            </a:pPr>
            <a:r>
              <a:rPr lang="ja-JP" altLang="en-US" sz="2400" dirty="0" smtClean="0"/>
              <a:t>参考：</a:t>
            </a:r>
            <a:r>
              <a:rPr lang="en-US" altLang="ja-JP" sz="2400" dirty="0" smtClean="0"/>
              <a:t/>
            </a:r>
            <a:br>
              <a:rPr lang="en-US" altLang="ja-JP" sz="2400" dirty="0" smtClean="0"/>
            </a:br>
            <a:r>
              <a:rPr lang="en-US" altLang="ja-JP" sz="2400" dirty="0" smtClean="0"/>
              <a:t>https</a:t>
            </a:r>
            <a:r>
              <a:rPr lang="en-US" altLang="ja-JP" sz="2400" dirty="0"/>
              <a:t>://qiita.com/att55/items/162950627dc593c72f23</a:t>
            </a:r>
            <a:endParaRPr lang="en-US" altLang="ja-JP" sz="2400" dirty="0" smtClean="0"/>
          </a:p>
        </p:txBody>
      </p:sp>
      <p:sp>
        <p:nvSpPr>
          <p:cNvPr id="9" name="コンテンツ プレースホルダー 2"/>
          <p:cNvSpPr txBox="1">
            <a:spLocks/>
          </p:cNvSpPr>
          <p:nvPr/>
        </p:nvSpPr>
        <p:spPr>
          <a:xfrm>
            <a:off x="275129" y="3657601"/>
            <a:ext cx="7806190" cy="8526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457200" lvl="1" indent="0">
              <a:buNone/>
            </a:pPr>
            <a:endParaRPr lang="en-US" altLang="ja-JP" dirty="0" smtClean="0"/>
          </a:p>
        </p:txBody>
      </p:sp>
      <p:sp>
        <p:nvSpPr>
          <p:cNvPr id="2" name="正方形/長方形 1"/>
          <p:cNvSpPr/>
          <p:nvPr/>
        </p:nvSpPr>
        <p:spPr>
          <a:xfrm>
            <a:off x="992777" y="3893404"/>
            <a:ext cx="2290817" cy="383057"/>
          </a:xfrm>
          <a:prstGeom prst="rect">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11" name="テキスト ボックス 10"/>
          <p:cNvSpPr txBox="1"/>
          <p:nvPr/>
        </p:nvSpPr>
        <p:spPr>
          <a:xfrm>
            <a:off x="3380469" y="3907129"/>
            <a:ext cx="2723823" cy="369332"/>
          </a:xfrm>
          <a:prstGeom prst="rect">
            <a:avLst/>
          </a:prstGeom>
          <a:noFill/>
        </p:spPr>
        <p:txBody>
          <a:bodyPr wrap="none" rtlCol="0">
            <a:spAutoFit/>
          </a:bodyPr>
          <a:lstStyle/>
          <a:p>
            <a:r>
              <a:rPr kumimoji="1" lang="ja-JP" altLang="en-US" b="1" dirty="0" smtClean="0">
                <a:solidFill>
                  <a:srgbClr val="FF0000"/>
                </a:solidFill>
              </a:rPr>
              <a:t>ロードバランサはこっち</a:t>
            </a:r>
            <a:endParaRPr kumimoji="1" lang="ja-JP" altLang="en-US" b="1" dirty="0">
              <a:solidFill>
                <a:srgbClr val="FF0000"/>
              </a:solidFill>
            </a:endParaRPr>
          </a:p>
        </p:txBody>
      </p:sp>
    </p:spTree>
    <p:extLst>
      <p:ext uri="{BB962C8B-B14F-4D97-AF65-F5344CB8AC3E}">
        <p14:creationId xmlns:p14="http://schemas.microsoft.com/office/powerpoint/2010/main" val="349447173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Kait.jp</a:t>
            </a:r>
            <a:r>
              <a:rPr kumimoji="1" lang="ja-JP" altLang="en-US" dirty="0" smtClean="0"/>
              <a:t>応答速度の計測結果</a:t>
            </a:r>
            <a:endParaRPr kumimoji="1" lang="ja-JP" altLang="en-US" dirty="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17</a:t>
            </a:fld>
            <a:endParaRPr kumimoji="1" lang="ja-JP" altLang="en-US"/>
          </a:p>
        </p:txBody>
      </p:sp>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5829" y="1565378"/>
            <a:ext cx="1879806" cy="4361335"/>
          </a:xfrm>
          <a:prstGeom prst="rect">
            <a:avLst/>
          </a:prstGeom>
        </p:spPr>
      </p:pic>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2813" y="1565378"/>
            <a:ext cx="1906023" cy="4303479"/>
          </a:xfrm>
          <a:prstGeom prst="rect">
            <a:avLst/>
          </a:prstGeom>
        </p:spPr>
      </p:pic>
      <p:pic>
        <p:nvPicPr>
          <p:cNvPr id="8" name="図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74160" y="1527938"/>
            <a:ext cx="1796844" cy="4378357"/>
          </a:xfrm>
          <a:prstGeom prst="rect">
            <a:avLst/>
          </a:prstGeom>
        </p:spPr>
      </p:pic>
      <p:sp>
        <p:nvSpPr>
          <p:cNvPr id="10" name="テキスト ボックス 9"/>
          <p:cNvSpPr txBox="1"/>
          <p:nvPr/>
        </p:nvSpPr>
        <p:spPr>
          <a:xfrm>
            <a:off x="565134" y="6007437"/>
            <a:ext cx="8013732" cy="369332"/>
          </a:xfrm>
          <a:prstGeom prst="rect">
            <a:avLst/>
          </a:prstGeom>
          <a:noFill/>
        </p:spPr>
        <p:txBody>
          <a:bodyPr wrap="none" rtlCol="0">
            <a:spAutoFit/>
          </a:bodyPr>
          <a:lstStyle/>
          <a:p>
            <a:r>
              <a:rPr kumimoji="1" lang="ja-JP" altLang="en-US" dirty="0" smtClean="0"/>
              <a:t>前回作った</a:t>
            </a:r>
            <a:r>
              <a:rPr kumimoji="1" lang="en-US" altLang="ja-JP" dirty="0" smtClean="0"/>
              <a:t>WEB</a:t>
            </a:r>
            <a:r>
              <a:rPr kumimoji="1" lang="ja-JP" altLang="en-US" dirty="0" smtClean="0"/>
              <a:t>サーバレスポンス時間計測プログラムを用いてログを出した</a:t>
            </a:r>
            <a:endParaRPr kumimoji="1" lang="ja-JP" altLang="en-US" dirty="0"/>
          </a:p>
        </p:txBody>
      </p:sp>
    </p:spTree>
    <p:extLst>
      <p:ext uri="{BB962C8B-B14F-4D97-AF65-F5344CB8AC3E}">
        <p14:creationId xmlns:p14="http://schemas.microsoft.com/office/powerpoint/2010/main" val="402326542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446047"/>
            <a:ext cx="7886700" cy="844620"/>
          </a:xfrm>
        </p:spPr>
        <p:txBody>
          <a:bodyPr>
            <a:normAutofit/>
          </a:bodyPr>
          <a:lstStyle/>
          <a:p>
            <a:r>
              <a:rPr kumimoji="1" lang="ja-JP" altLang="en-US" sz="4000" dirty="0" smtClean="0"/>
              <a:t>平均を出すプログラム</a:t>
            </a:r>
            <a:endParaRPr kumimoji="1" lang="ja-JP" altLang="en-US" sz="4800" dirty="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18</a:t>
            </a:fld>
            <a:endParaRPr kumimoji="1" lang="ja-JP" altLang="en-US" dirty="0"/>
          </a:p>
        </p:txBody>
      </p:sp>
      <p:pic>
        <p:nvPicPr>
          <p:cNvPr id="12" name="図 11"/>
          <p:cNvPicPr>
            <a:picLocks noChangeAspect="1"/>
          </p:cNvPicPr>
          <p:nvPr/>
        </p:nvPicPr>
        <p:blipFill rotWithShape="1">
          <a:blip r:embed="rId2">
            <a:extLst>
              <a:ext uri="{28A0092B-C50C-407E-A947-70E740481C1C}">
                <a14:useLocalDpi xmlns:a14="http://schemas.microsoft.com/office/drawing/2010/main" val="0"/>
              </a:ext>
            </a:extLst>
          </a:blip>
          <a:srcRect t="26240" r="37352"/>
          <a:stretch/>
        </p:blipFill>
        <p:spPr>
          <a:xfrm>
            <a:off x="474903" y="1428231"/>
            <a:ext cx="4372228" cy="4515400"/>
          </a:xfrm>
          <a:prstGeom prst="rect">
            <a:avLst/>
          </a:prstGeom>
        </p:spPr>
      </p:pic>
      <p:pic>
        <p:nvPicPr>
          <p:cNvPr id="13" name="図 12"/>
          <p:cNvPicPr>
            <a:picLocks noChangeAspect="1"/>
          </p:cNvPicPr>
          <p:nvPr/>
        </p:nvPicPr>
        <p:blipFill rotWithShape="1">
          <a:blip r:embed="rId3">
            <a:extLst>
              <a:ext uri="{28A0092B-C50C-407E-A947-70E740481C1C}">
                <a14:useLocalDpi xmlns:a14="http://schemas.microsoft.com/office/drawing/2010/main" val="0"/>
              </a:ext>
            </a:extLst>
          </a:blip>
          <a:srcRect r="44318"/>
          <a:stretch/>
        </p:blipFill>
        <p:spPr>
          <a:xfrm>
            <a:off x="4989581" y="1428231"/>
            <a:ext cx="3525769" cy="1309165"/>
          </a:xfrm>
          <a:prstGeom prst="rect">
            <a:avLst/>
          </a:prstGeom>
        </p:spPr>
      </p:pic>
      <p:sp>
        <p:nvSpPr>
          <p:cNvPr id="14" name="テキスト ボックス 13"/>
          <p:cNvSpPr txBox="1"/>
          <p:nvPr/>
        </p:nvSpPr>
        <p:spPr>
          <a:xfrm>
            <a:off x="5320444" y="3366086"/>
            <a:ext cx="3042821" cy="830997"/>
          </a:xfrm>
          <a:prstGeom prst="rect">
            <a:avLst/>
          </a:prstGeom>
          <a:noFill/>
        </p:spPr>
        <p:txBody>
          <a:bodyPr wrap="none" rtlCol="0">
            <a:spAutoFit/>
          </a:bodyPr>
          <a:lstStyle/>
          <a:p>
            <a:r>
              <a:rPr kumimoji="1" lang="en-US" altLang="ja-JP" sz="2400" dirty="0" smtClean="0"/>
              <a:t>kait.jp</a:t>
            </a:r>
            <a:r>
              <a:rPr kumimoji="1" lang="ja-JP" altLang="en-US" sz="2400" dirty="0" smtClean="0"/>
              <a:t>の応答速度は</a:t>
            </a:r>
            <a:r>
              <a:rPr kumimoji="1" lang="en-US" altLang="ja-JP" sz="2400" dirty="0" smtClean="0"/>
              <a:t/>
            </a:r>
            <a:br>
              <a:rPr kumimoji="1" lang="en-US" altLang="ja-JP" sz="2400" dirty="0" smtClean="0"/>
            </a:br>
            <a:r>
              <a:rPr kumimoji="1" lang="ja-JP" altLang="en-US" sz="2400" b="1" dirty="0" smtClean="0"/>
              <a:t>平均</a:t>
            </a:r>
            <a:r>
              <a:rPr kumimoji="1" lang="en-US" altLang="ja-JP" sz="2400" b="1" dirty="0" smtClean="0"/>
              <a:t>0.282</a:t>
            </a:r>
            <a:r>
              <a:rPr kumimoji="1" lang="ja-JP" altLang="en-US" sz="2400" b="1" dirty="0" smtClean="0"/>
              <a:t>秒</a:t>
            </a:r>
            <a:r>
              <a:rPr kumimoji="1" lang="ja-JP" altLang="en-US" sz="2400" dirty="0" smtClean="0"/>
              <a:t>だった。</a:t>
            </a:r>
            <a:endParaRPr kumimoji="1" lang="ja-JP" altLang="en-US" sz="2400" dirty="0"/>
          </a:p>
        </p:txBody>
      </p:sp>
      <p:sp>
        <p:nvSpPr>
          <p:cNvPr id="15" name="右矢印 14"/>
          <p:cNvSpPr/>
          <p:nvPr/>
        </p:nvSpPr>
        <p:spPr>
          <a:xfrm rot="16200000">
            <a:off x="5429755" y="2752174"/>
            <a:ext cx="574535" cy="4207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p:cNvSpPr txBox="1"/>
          <p:nvPr/>
        </p:nvSpPr>
        <p:spPr>
          <a:xfrm>
            <a:off x="414248" y="5923039"/>
            <a:ext cx="4493538" cy="461665"/>
          </a:xfrm>
          <a:prstGeom prst="rect">
            <a:avLst/>
          </a:prstGeom>
          <a:noFill/>
        </p:spPr>
        <p:txBody>
          <a:bodyPr wrap="none" rtlCol="0">
            <a:spAutoFit/>
          </a:bodyPr>
          <a:lstStyle/>
          <a:p>
            <a:r>
              <a:rPr kumimoji="1" lang="ja-JP" altLang="en-US" sz="2400" dirty="0" smtClean="0"/>
              <a:t>ログから平均を出すプログラム</a:t>
            </a:r>
            <a:endParaRPr kumimoji="1" lang="ja-JP" altLang="en-US" sz="2400" dirty="0"/>
          </a:p>
        </p:txBody>
      </p:sp>
      <p:sp>
        <p:nvSpPr>
          <p:cNvPr id="17" name="テキスト ボックス 16"/>
          <p:cNvSpPr txBox="1"/>
          <p:nvPr/>
        </p:nvSpPr>
        <p:spPr>
          <a:xfrm>
            <a:off x="6133969" y="2711827"/>
            <a:ext cx="1415772" cy="461665"/>
          </a:xfrm>
          <a:prstGeom prst="rect">
            <a:avLst/>
          </a:prstGeom>
          <a:noFill/>
        </p:spPr>
        <p:txBody>
          <a:bodyPr wrap="none" rtlCol="0">
            <a:spAutoFit/>
          </a:bodyPr>
          <a:lstStyle/>
          <a:p>
            <a:r>
              <a:rPr kumimoji="1" lang="ja-JP" altLang="en-US" sz="2400" dirty="0" smtClean="0"/>
              <a:t>実行結果</a:t>
            </a:r>
            <a:endParaRPr kumimoji="1" lang="ja-JP" altLang="en-US" sz="2400" dirty="0"/>
          </a:p>
        </p:txBody>
      </p:sp>
    </p:spTree>
    <p:extLst>
      <p:ext uri="{BB962C8B-B14F-4D97-AF65-F5344CB8AC3E}">
        <p14:creationId xmlns:p14="http://schemas.microsoft.com/office/powerpoint/2010/main" val="234326340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4000" dirty="0" smtClean="0"/>
              <a:t>プログラムが正しく動いているか</a:t>
            </a:r>
            <a:endParaRPr kumimoji="1" lang="ja-JP" altLang="en-US" sz="4000" dirty="0"/>
          </a:p>
        </p:txBody>
      </p:sp>
      <p:sp>
        <p:nvSpPr>
          <p:cNvPr id="3" name="コンテンツ プレースホルダー 2"/>
          <p:cNvSpPr>
            <a:spLocks noGrp="1"/>
          </p:cNvSpPr>
          <p:nvPr>
            <p:ph idx="1"/>
          </p:nvPr>
        </p:nvSpPr>
        <p:spPr>
          <a:xfrm>
            <a:off x="628650" y="1676690"/>
            <a:ext cx="7886700" cy="1067887"/>
          </a:xfrm>
        </p:spPr>
        <p:txBody>
          <a:bodyPr>
            <a:normAutofit/>
          </a:bodyPr>
          <a:lstStyle/>
          <a:p>
            <a:r>
              <a:rPr lang="ja-JP" altLang="en-US" dirty="0" smtClean="0"/>
              <a:t>プログラムが正しく動いていないと結果が間違えることになるので</a:t>
            </a:r>
            <a:r>
              <a:rPr lang="en-US" altLang="ja-JP" dirty="0" smtClean="0"/>
              <a:t>Excel</a:t>
            </a:r>
            <a:r>
              <a:rPr lang="ja-JP" altLang="en-US" dirty="0" smtClean="0"/>
              <a:t>で検証</a:t>
            </a:r>
            <a:endParaRPr lang="en-US" altLang="ja-JP" dirty="0" smtClean="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19</a:t>
            </a:fld>
            <a:endParaRPr kumimoji="1" lang="ja-JP" altLang="en-US"/>
          </a:p>
        </p:txBody>
      </p:sp>
      <p:pic>
        <p:nvPicPr>
          <p:cNvPr id="5" name="図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50" y="2626475"/>
            <a:ext cx="4134062" cy="3086259"/>
          </a:xfrm>
          <a:prstGeom prst="rect">
            <a:avLst/>
          </a:prstGeom>
        </p:spPr>
      </p:pic>
      <p:pic>
        <p:nvPicPr>
          <p:cNvPr id="6" name="図 5"/>
          <p:cNvPicPr>
            <a:picLocks noChangeAspect="1"/>
          </p:cNvPicPr>
          <p:nvPr/>
        </p:nvPicPr>
        <p:blipFill>
          <a:blip r:embed="rId3"/>
          <a:stretch>
            <a:fillRect/>
          </a:stretch>
        </p:blipFill>
        <p:spPr>
          <a:xfrm>
            <a:off x="4991557" y="2744577"/>
            <a:ext cx="3523793" cy="1310754"/>
          </a:xfrm>
          <a:prstGeom prst="rect">
            <a:avLst/>
          </a:prstGeom>
        </p:spPr>
      </p:pic>
      <p:sp>
        <p:nvSpPr>
          <p:cNvPr id="7" name="上矢印 6"/>
          <p:cNvSpPr/>
          <p:nvPr/>
        </p:nvSpPr>
        <p:spPr>
          <a:xfrm rot="19903485">
            <a:off x="3897600" y="3923407"/>
            <a:ext cx="461246" cy="492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上矢印 8"/>
          <p:cNvSpPr/>
          <p:nvPr/>
        </p:nvSpPr>
        <p:spPr>
          <a:xfrm rot="1724724">
            <a:off x="5559582" y="3980639"/>
            <a:ext cx="461246" cy="492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3964064" y="4371474"/>
            <a:ext cx="1826141" cy="584775"/>
          </a:xfrm>
          <a:prstGeom prst="rect">
            <a:avLst/>
          </a:prstGeom>
          <a:noFill/>
        </p:spPr>
        <p:txBody>
          <a:bodyPr wrap="none" rtlCol="0">
            <a:spAutoFit/>
          </a:bodyPr>
          <a:lstStyle/>
          <a:p>
            <a:r>
              <a:rPr kumimoji="1" lang="ja-JP" altLang="en-US" sz="3200" dirty="0" smtClean="0"/>
              <a:t>一致した</a:t>
            </a:r>
            <a:endParaRPr kumimoji="1" lang="ja-JP" altLang="en-US" sz="3200" dirty="0"/>
          </a:p>
        </p:txBody>
      </p:sp>
      <p:sp>
        <p:nvSpPr>
          <p:cNvPr id="11" name="テキスト ボックス 10"/>
          <p:cNvSpPr txBox="1"/>
          <p:nvPr/>
        </p:nvSpPr>
        <p:spPr>
          <a:xfrm>
            <a:off x="6087853" y="4102765"/>
            <a:ext cx="2698175" cy="307777"/>
          </a:xfrm>
          <a:prstGeom prst="rect">
            <a:avLst/>
          </a:prstGeom>
          <a:noFill/>
        </p:spPr>
        <p:txBody>
          <a:bodyPr wrap="none" rtlCol="0">
            <a:spAutoFit/>
          </a:bodyPr>
          <a:lstStyle/>
          <a:p>
            <a:r>
              <a:rPr kumimoji="1" lang="ja-JP" altLang="en-US" sz="1400" dirty="0" smtClean="0"/>
              <a:t>ログから平均を出すプログラム</a:t>
            </a:r>
            <a:endParaRPr kumimoji="1" lang="ja-JP" altLang="en-US" sz="1400" dirty="0"/>
          </a:p>
        </p:txBody>
      </p:sp>
      <p:sp>
        <p:nvSpPr>
          <p:cNvPr id="12" name="テキスト ボックス 11"/>
          <p:cNvSpPr txBox="1"/>
          <p:nvPr/>
        </p:nvSpPr>
        <p:spPr>
          <a:xfrm>
            <a:off x="1798646" y="5799382"/>
            <a:ext cx="1794070" cy="369332"/>
          </a:xfrm>
          <a:prstGeom prst="rect">
            <a:avLst/>
          </a:prstGeom>
          <a:noFill/>
        </p:spPr>
        <p:txBody>
          <a:bodyPr wrap="square" rtlCol="0">
            <a:spAutoFit/>
          </a:bodyPr>
          <a:lstStyle/>
          <a:p>
            <a:r>
              <a:rPr kumimoji="1" lang="en-US" altLang="ja-JP" dirty="0" smtClean="0"/>
              <a:t>Excel</a:t>
            </a:r>
            <a:r>
              <a:rPr kumimoji="1" lang="ja-JP" altLang="en-US" dirty="0" smtClean="0"/>
              <a:t>の</a:t>
            </a:r>
            <a:r>
              <a:rPr kumimoji="1" lang="en-US" altLang="ja-JP" dirty="0" smtClean="0"/>
              <a:t>AVARAGE</a:t>
            </a:r>
            <a:endParaRPr kumimoji="1" lang="ja-JP" altLang="en-US" dirty="0"/>
          </a:p>
        </p:txBody>
      </p:sp>
    </p:spTree>
    <p:extLst>
      <p:ext uri="{BB962C8B-B14F-4D97-AF65-F5344CB8AC3E}">
        <p14:creationId xmlns:p14="http://schemas.microsoft.com/office/powerpoint/2010/main" val="413619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a:t>
            </a:fld>
            <a:endParaRPr kumimoji="1" lang="ja-JP" altLang="en-US"/>
          </a:p>
        </p:txBody>
      </p:sp>
      <p:sp>
        <p:nvSpPr>
          <p:cNvPr id="6" name="タイトル 1"/>
          <p:cNvSpPr>
            <a:spLocks noGrp="1"/>
          </p:cNvSpPr>
          <p:nvPr>
            <p:ph type="title"/>
          </p:nvPr>
        </p:nvSpPr>
        <p:spPr>
          <a:xfrm>
            <a:off x="604289" y="192767"/>
            <a:ext cx="8157004" cy="1325563"/>
          </a:xfrm>
        </p:spPr>
        <p:txBody>
          <a:bodyPr>
            <a:normAutofit/>
          </a:bodyPr>
          <a:lstStyle/>
          <a:p>
            <a:r>
              <a:rPr kumimoji="1" lang="ja-JP" altLang="en-US" sz="4000" dirty="0" smtClean="0"/>
              <a:t>進捗</a:t>
            </a:r>
            <a:endParaRPr kumimoji="1" lang="ja-JP" altLang="en-US" sz="40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604289" y="1241765"/>
            <a:ext cx="8070458" cy="5361336"/>
          </a:xfrm>
        </p:spPr>
        <p:txBody>
          <a:bodyPr>
            <a:noAutofit/>
          </a:bodyPr>
          <a:lstStyle/>
          <a:p>
            <a:r>
              <a:rPr lang="ja-JP" altLang="en-US" sz="2600" dirty="0" smtClean="0"/>
              <a:t>新しく</a:t>
            </a:r>
            <a:r>
              <a:rPr lang="ja-JP" altLang="en-US" sz="2600" dirty="0"/>
              <a:t>借りたラズベリーパイを</a:t>
            </a:r>
            <a:r>
              <a:rPr lang="en-US" altLang="ja-JP" sz="2600" dirty="0"/>
              <a:t>192.168.1.80</a:t>
            </a:r>
            <a:r>
              <a:rPr lang="ja-JP" altLang="en-US" sz="2600" dirty="0"/>
              <a:t>と固定。</a:t>
            </a:r>
          </a:p>
          <a:p>
            <a:pPr marL="0" indent="0">
              <a:buNone/>
            </a:pPr>
            <a:r>
              <a:rPr lang="en-US" altLang="ja-JP" sz="2600" dirty="0" err="1"/>
              <a:t>nginx</a:t>
            </a:r>
            <a:r>
              <a:rPr lang="ja-JP" altLang="en-US" sz="2600" dirty="0"/>
              <a:t>をインストールしロードバランサ用にした</a:t>
            </a:r>
            <a:r>
              <a:rPr lang="ja-JP" altLang="en-US" sz="2600" dirty="0" smtClean="0"/>
              <a:t>。</a:t>
            </a:r>
            <a:endParaRPr lang="en-US" altLang="ja-JP" sz="2600" dirty="0" smtClean="0"/>
          </a:p>
          <a:p>
            <a:pPr marL="0" indent="0">
              <a:buNone/>
            </a:pPr>
            <a:endParaRPr lang="en-US" altLang="ja-JP" sz="2600" dirty="0"/>
          </a:p>
          <a:p>
            <a:pPr marL="0" indent="0">
              <a:buNone/>
            </a:pPr>
            <a:endParaRPr lang="en-US" altLang="ja-JP" sz="2600" dirty="0" smtClean="0"/>
          </a:p>
          <a:p>
            <a:pPr marL="0" indent="0">
              <a:buNone/>
            </a:pPr>
            <a:endParaRPr lang="ja-JP" altLang="en-US" sz="2600" dirty="0"/>
          </a:p>
          <a:p>
            <a:pPr marL="0" indent="0">
              <a:buNone/>
            </a:pPr>
            <a:r>
              <a:rPr lang="en-US" altLang="ja-JP" sz="2600" dirty="0" smtClean="0"/>
              <a:t/>
            </a:r>
            <a:br>
              <a:rPr lang="en-US" altLang="ja-JP" sz="2600" dirty="0" smtClean="0"/>
            </a:br>
            <a:r>
              <a:rPr lang="en-US" altLang="ja-JP" sz="2600" dirty="0" smtClean="0"/>
              <a:t/>
            </a:r>
            <a:br>
              <a:rPr lang="en-US" altLang="ja-JP" sz="2600" dirty="0" smtClean="0"/>
            </a:br>
            <a:r>
              <a:rPr lang="en-US" altLang="ja-JP" sz="2600" dirty="0" smtClean="0"/>
              <a:t/>
            </a:r>
            <a:br>
              <a:rPr lang="en-US" altLang="ja-JP" sz="2600" dirty="0" smtClean="0"/>
            </a:br>
            <a:endParaRPr lang="ja-JP" altLang="en-US" sz="2600" dirty="0"/>
          </a:p>
          <a:p>
            <a:r>
              <a:rPr lang="ja-JP" altLang="en-US" sz="2600" dirty="0"/>
              <a:t>ロードバランサの重みづけ</a:t>
            </a:r>
            <a:r>
              <a:rPr lang="ja-JP" altLang="en-US" sz="2600" dirty="0" smtClean="0"/>
              <a:t>処理をテスト</a:t>
            </a:r>
            <a:endParaRPr lang="en-US" altLang="ja-JP" sz="2600" dirty="0"/>
          </a:p>
          <a:p>
            <a:r>
              <a:rPr lang="ja-JP" altLang="en-US" sz="2600" dirty="0" smtClean="0"/>
              <a:t>手動でコンフィグを書き換えロードバランサ</a:t>
            </a:r>
            <a:r>
              <a:rPr lang="en-US" altLang="ja-JP" sz="2600" dirty="0" smtClean="0"/>
              <a:t>―</a:t>
            </a:r>
            <a:r>
              <a:rPr lang="ja-JP" altLang="en-US" sz="2600" dirty="0" smtClean="0"/>
              <a:t>を</a:t>
            </a:r>
            <a:r>
              <a:rPr lang="en-US" altLang="ja-JP" sz="2600" dirty="0"/>
              <a:t/>
            </a:r>
            <a:br>
              <a:rPr lang="en-US" altLang="ja-JP" sz="2600" dirty="0"/>
            </a:br>
            <a:r>
              <a:rPr lang="ja-JP" altLang="en-US" sz="2600" dirty="0" smtClean="0"/>
              <a:t>再起動することなく設定を適用させることに成功！</a:t>
            </a:r>
            <a:endParaRPr lang="ja-JP" altLang="en-US" sz="2600" dirty="0"/>
          </a:p>
        </p:txBody>
      </p:sp>
      <p:pic>
        <p:nvPicPr>
          <p:cNvPr id="1026" name="Picture 2" descr="https://lh3.googleusercontent.com/zLGdWhrY1ORcloo0-3t9hmIYwzYLQhZbmMBdFicRXuegpA0IHVtJ_gpmH3Q3ZX8ss5wqOEK3kwTWkZ1VglqrABPMVN6Op5zphg3oidRJlWkecCY6d6eqG2tPVfZOxhAtTBjiVo_phTM1oltnZBp_H1AtOPhybaZJRfV-Ht1wR2qI4fd4SPBu3l2YSNZpxPkEQ12ntJaIEiEyZmCZzi-CsSDTl9_ZuHgVWolrwFrUi9p55LccdUlxOcibsatrzfqRV2cv8fd5ce98QwfE_wdrOwkKsshrEBKOSyh7CqxvucEyOlvhCA1cAjFO_0igWFlfjZ6uPxJBGe4aEHj3YuHl2UNRB7ylcqTTsU7vdSEsVHvOo5sb1K9FjViFuJrXex-jfAs79Vc00ylDNRDVTIHlg8Bzttw-rcJ7KlzMrpeMJCriTa4P-0ctal3x_MUIGYWrK2AUVGJFxoDU4TVSy9_KUU9JQigtPLdHDheyELzr_igjTJBQGMtrt7mjFcAd42wOYw5aRoZKL-DeKIpAOs--L9fVc6CBZfk0h2R1B3K6UbM9n2PuLKlveCh5xFspA5f_rPR1YFMdoDXv-1Z5Rp1pdWzEw5C_pry4D5nGc7ZoNTS9y-viY_-hLvJLoszMkDys2HElzTbB2MSg_-HP5443cFnJ3C6AUXtVxQNFQVco5D5oGfCG-EntICqx6w84wZVk1c9WVIZwYEfj-OvXdL_oYprDOQ=w740-h986-no?authuser=0"/>
          <p:cNvPicPr>
            <a:picLocks noChangeAspect="1" noChangeArrowheads="1"/>
          </p:cNvPicPr>
          <p:nvPr/>
        </p:nvPicPr>
        <p:blipFill rotWithShape="1">
          <a:blip r:embed="rId2">
            <a:extLst>
              <a:ext uri="{28A0092B-C50C-407E-A947-70E740481C1C}">
                <a14:useLocalDpi xmlns:a14="http://schemas.microsoft.com/office/drawing/2010/main" val="0"/>
              </a:ext>
            </a:extLst>
          </a:blip>
          <a:srcRect l="19836" r="10029"/>
          <a:stretch/>
        </p:blipFill>
        <p:spPr bwMode="auto">
          <a:xfrm rot="16200000">
            <a:off x="3149736" y="1066744"/>
            <a:ext cx="2761309" cy="51469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174998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42761" y="1690143"/>
            <a:ext cx="8771766" cy="543259"/>
          </a:xfrm>
        </p:spPr>
        <p:txBody>
          <a:bodyPr>
            <a:normAutofit/>
          </a:bodyPr>
          <a:lstStyle/>
          <a:p>
            <a:r>
              <a:rPr lang="ja-JP" altLang="en-US" dirty="0" smtClean="0"/>
              <a:t>簡易的</a:t>
            </a:r>
            <a:r>
              <a:rPr lang="ja-JP" altLang="en-US" dirty="0"/>
              <a:t>な検索システムを作成しデータベースと接続</a:t>
            </a:r>
            <a:r>
              <a:rPr lang="ja-JP" altLang="en-US" dirty="0" smtClean="0"/>
              <a:t>。</a:t>
            </a:r>
            <a:endParaRPr lang="en-US" altLang="ja-JP" dirty="0" smtClean="0"/>
          </a:p>
          <a:p>
            <a:pPr lvl="1"/>
            <a:endParaRPr lang="en-US" altLang="ja-JP"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20</a:t>
            </a:fld>
            <a:endParaRPr kumimoji="1" lang="ja-JP" altLang="en-US"/>
          </a:p>
        </p:txBody>
      </p:sp>
      <p:sp>
        <p:nvSpPr>
          <p:cNvPr id="6" name="タイトル 1"/>
          <p:cNvSpPr>
            <a:spLocks noGrp="1"/>
          </p:cNvSpPr>
          <p:nvPr>
            <p:ph type="title"/>
          </p:nvPr>
        </p:nvSpPr>
        <p:spPr/>
        <p:txBody>
          <a:bodyPr>
            <a:normAutofit/>
          </a:bodyPr>
          <a:lstStyle/>
          <a:p>
            <a:r>
              <a:rPr kumimoji="1" lang="ja-JP" altLang="en-US" sz="4000" dirty="0" smtClean="0"/>
              <a:t>ラズパイ上に検索システムの作成</a:t>
            </a:r>
            <a:endParaRPr kumimoji="1" lang="ja-JP" altLang="en-US" sz="4000" dirty="0"/>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r="27202"/>
          <a:stretch/>
        </p:blipFill>
        <p:spPr>
          <a:xfrm>
            <a:off x="345428" y="2331740"/>
            <a:ext cx="4283216" cy="3138427"/>
          </a:xfrm>
          <a:prstGeom prst="rect">
            <a:avLst/>
          </a:prstGeom>
        </p:spPr>
      </p:pic>
      <p:pic>
        <p:nvPicPr>
          <p:cNvPr id="9" name="図 8"/>
          <p:cNvPicPr>
            <a:picLocks noChangeAspect="1"/>
          </p:cNvPicPr>
          <p:nvPr/>
        </p:nvPicPr>
        <p:blipFill>
          <a:blip r:embed="rId3"/>
          <a:stretch>
            <a:fillRect/>
          </a:stretch>
        </p:blipFill>
        <p:spPr>
          <a:xfrm>
            <a:off x="4945793" y="2331740"/>
            <a:ext cx="3389004" cy="2960302"/>
          </a:xfrm>
          <a:prstGeom prst="rect">
            <a:avLst/>
          </a:prstGeom>
        </p:spPr>
      </p:pic>
      <p:sp>
        <p:nvSpPr>
          <p:cNvPr id="10" name="テキスト ボックス 9"/>
          <p:cNvSpPr txBox="1"/>
          <p:nvPr/>
        </p:nvSpPr>
        <p:spPr>
          <a:xfrm>
            <a:off x="1437811" y="4922710"/>
            <a:ext cx="1800493" cy="369332"/>
          </a:xfrm>
          <a:prstGeom prst="rect">
            <a:avLst/>
          </a:prstGeom>
          <a:noFill/>
        </p:spPr>
        <p:txBody>
          <a:bodyPr wrap="none" rtlCol="0">
            <a:spAutoFit/>
          </a:bodyPr>
          <a:lstStyle/>
          <a:p>
            <a:r>
              <a:rPr kumimoji="1" lang="ja-JP" altLang="en-US" dirty="0" smtClean="0"/>
              <a:t>観光地入力画面</a:t>
            </a:r>
            <a:endParaRPr kumimoji="1" lang="ja-JP" altLang="en-US" dirty="0"/>
          </a:p>
        </p:txBody>
      </p:sp>
      <p:sp>
        <p:nvSpPr>
          <p:cNvPr id="11" name="テキスト ボックス 10"/>
          <p:cNvSpPr txBox="1"/>
          <p:nvPr/>
        </p:nvSpPr>
        <p:spPr>
          <a:xfrm>
            <a:off x="6086297" y="5205714"/>
            <a:ext cx="1107996" cy="369332"/>
          </a:xfrm>
          <a:prstGeom prst="rect">
            <a:avLst/>
          </a:prstGeom>
          <a:noFill/>
        </p:spPr>
        <p:txBody>
          <a:bodyPr wrap="none" rtlCol="0">
            <a:spAutoFit/>
          </a:bodyPr>
          <a:lstStyle/>
          <a:p>
            <a:r>
              <a:rPr kumimoji="1" lang="ja-JP" altLang="en-US" dirty="0"/>
              <a:t>実行結果</a:t>
            </a:r>
          </a:p>
        </p:txBody>
      </p:sp>
      <p:sp>
        <p:nvSpPr>
          <p:cNvPr id="12" name="テキスト ボックス 11"/>
          <p:cNvSpPr txBox="1"/>
          <p:nvPr/>
        </p:nvSpPr>
        <p:spPr>
          <a:xfrm>
            <a:off x="1011570" y="5813638"/>
            <a:ext cx="7120860" cy="646331"/>
          </a:xfrm>
          <a:prstGeom prst="rect">
            <a:avLst/>
          </a:prstGeom>
          <a:noFill/>
        </p:spPr>
        <p:txBody>
          <a:bodyPr wrap="none" rtlCol="0">
            <a:spAutoFit/>
          </a:bodyPr>
          <a:lstStyle/>
          <a:p>
            <a:r>
              <a:rPr kumimoji="1" lang="ja-JP" altLang="en-US" dirty="0" smtClean="0"/>
              <a:t>ラズパイの</a:t>
            </a:r>
            <a:r>
              <a:rPr kumimoji="1" lang="en-US" altLang="ja-JP" dirty="0" smtClean="0"/>
              <a:t>IP</a:t>
            </a:r>
            <a:r>
              <a:rPr kumimoji="1" lang="ja-JP" altLang="en-US" dirty="0" smtClean="0"/>
              <a:t>アドレスを自宅では「</a:t>
            </a:r>
            <a:r>
              <a:rPr kumimoji="1" lang="en-US" altLang="ja-JP" dirty="0" smtClean="0"/>
              <a:t>192.168</a:t>
            </a:r>
            <a:r>
              <a:rPr kumimoji="1" lang="en-US" altLang="ja-JP" dirty="0"/>
              <a:t>.</a:t>
            </a:r>
            <a:r>
              <a:rPr kumimoji="1" lang="en-US" altLang="ja-JP" dirty="0" smtClean="0"/>
              <a:t>1.81</a:t>
            </a:r>
            <a:r>
              <a:rPr kumimoji="1" lang="ja-JP" altLang="en-US" dirty="0" smtClean="0"/>
              <a:t>」に固定した。</a:t>
            </a:r>
            <a:endParaRPr kumimoji="1" lang="en-US" altLang="ja-JP" dirty="0" smtClean="0"/>
          </a:p>
          <a:p>
            <a:r>
              <a:rPr kumimoji="1" lang="en-US" altLang="ja-JP" dirty="0" smtClean="0"/>
              <a:t>PC</a:t>
            </a:r>
            <a:r>
              <a:rPr kumimoji="1" lang="ja-JP" altLang="en-US" dirty="0" smtClean="0"/>
              <a:t>からそこへアクセスし検証した結果ちゃんと動いている</a:t>
            </a:r>
            <a:r>
              <a:rPr kumimoji="1" lang="ja-JP" altLang="en-US" dirty="0" err="1" smtClean="0"/>
              <a:t>っぽい</a:t>
            </a:r>
            <a:r>
              <a:rPr kumimoji="1" lang="ja-JP" altLang="en-US" dirty="0" smtClean="0"/>
              <a:t>。</a:t>
            </a:r>
            <a:endParaRPr kumimoji="1" lang="en-US" altLang="ja-JP" dirty="0" smtClean="0"/>
          </a:p>
        </p:txBody>
      </p:sp>
    </p:spTree>
    <p:extLst>
      <p:ext uri="{BB962C8B-B14F-4D97-AF65-F5344CB8AC3E}">
        <p14:creationId xmlns:p14="http://schemas.microsoft.com/office/powerpoint/2010/main" val="340702872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42761" y="5055525"/>
            <a:ext cx="8771766" cy="1743792"/>
          </a:xfrm>
        </p:spPr>
        <p:txBody>
          <a:bodyPr>
            <a:noAutofit/>
          </a:bodyPr>
          <a:lstStyle/>
          <a:p>
            <a:pPr marL="0" indent="0">
              <a:buNone/>
            </a:pPr>
            <a:r>
              <a:rPr lang="ja-JP" altLang="en-US" sz="2300" dirty="0" smtClean="0"/>
              <a:t>別プログラムで計測した「現在の応答速度」「応答速度の平均」を監視できるようにした。</a:t>
            </a:r>
            <a:r>
              <a:rPr lang="ja-JP" altLang="ja-JP" sz="2300" dirty="0" smtClean="0"/>
              <a:t>平均</a:t>
            </a:r>
            <a:r>
              <a:rPr lang="ja-JP" altLang="ja-JP" sz="2300" dirty="0"/>
              <a:t>の方は</a:t>
            </a:r>
            <a:r>
              <a:rPr lang="en-US" altLang="ja-JP" sz="2300" dirty="0"/>
              <a:t>30</a:t>
            </a:r>
            <a:r>
              <a:rPr lang="ja-JP" altLang="ja-JP" sz="2300" dirty="0"/>
              <a:t>分に</a:t>
            </a:r>
            <a:r>
              <a:rPr lang="en-US" altLang="ja-JP" sz="2300" dirty="0"/>
              <a:t>1</a:t>
            </a:r>
            <a:r>
              <a:rPr lang="ja-JP" altLang="ja-JP" sz="2300" dirty="0"/>
              <a:t>回</a:t>
            </a:r>
            <a:r>
              <a:rPr lang="ja-JP" altLang="ja-JP" sz="2300" dirty="0" smtClean="0"/>
              <a:t>、現在</a:t>
            </a:r>
            <a:r>
              <a:rPr lang="ja-JP" altLang="en-US" sz="2300" dirty="0"/>
              <a:t>の方は</a:t>
            </a:r>
            <a:r>
              <a:rPr lang="en-US" altLang="ja-JP" sz="2300" dirty="0"/>
              <a:t>1</a:t>
            </a:r>
            <a:r>
              <a:rPr lang="ja-JP" altLang="en-US" sz="2300" dirty="0"/>
              <a:t>分に</a:t>
            </a:r>
            <a:r>
              <a:rPr lang="en-US" altLang="ja-JP" sz="2300" dirty="0"/>
              <a:t>1</a:t>
            </a:r>
            <a:r>
              <a:rPr lang="ja-JP" altLang="en-US" sz="2300" dirty="0"/>
              <a:t>回リクエストを送信している関係で、完全なリアルタイムではな</a:t>
            </a:r>
            <a:r>
              <a:rPr lang="ja-JP" altLang="en-US" sz="2300" dirty="0" smtClean="0"/>
              <a:t>いがサーバに異常があったら分かるようになっている。</a:t>
            </a:r>
            <a:endParaRPr lang="en-US" altLang="ja-JP" sz="2300"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21</a:t>
            </a:fld>
            <a:endParaRPr kumimoji="1" lang="ja-JP" altLang="en-US"/>
          </a:p>
        </p:txBody>
      </p:sp>
      <p:sp>
        <p:nvSpPr>
          <p:cNvPr id="6" name="タイトル 1"/>
          <p:cNvSpPr>
            <a:spLocks noGrp="1"/>
          </p:cNvSpPr>
          <p:nvPr>
            <p:ph type="title"/>
          </p:nvPr>
        </p:nvSpPr>
        <p:spPr/>
        <p:txBody>
          <a:bodyPr/>
          <a:lstStyle/>
          <a:p>
            <a:r>
              <a:rPr lang="ja-JP" altLang="en-US" dirty="0"/>
              <a:t>応答</a:t>
            </a:r>
            <a:r>
              <a:rPr lang="ja-JP" altLang="en-US" dirty="0" smtClean="0"/>
              <a:t>速度を監視するシステム</a:t>
            </a:r>
            <a:endParaRPr kumimoji="1" lang="ja-JP" altLang="en-US" dirty="0"/>
          </a:p>
        </p:txBody>
      </p:sp>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9633" y="1487564"/>
            <a:ext cx="4284734" cy="3317419"/>
          </a:xfrm>
          <a:prstGeom prst="rect">
            <a:avLst/>
          </a:prstGeom>
        </p:spPr>
      </p:pic>
      <p:sp>
        <p:nvSpPr>
          <p:cNvPr id="8" name="コンテンツ プレースホルダー 2"/>
          <p:cNvSpPr txBox="1">
            <a:spLocks/>
          </p:cNvSpPr>
          <p:nvPr/>
        </p:nvSpPr>
        <p:spPr>
          <a:xfrm>
            <a:off x="5286627" y="2032337"/>
            <a:ext cx="3544312" cy="277264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sz="2400" dirty="0" smtClean="0"/>
          </a:p>
        </p:txBody>
      </p:sp>
    </p:spTree>
    <p:extLst>
      <p:ext uri="{BB962C8B-B14F-4D97-AF65-F5344CB8AC3E}">
        <p14:creationId xmlns:p14="http://schemas.microsoft.com/office/powerpoint/2010/main" val="83175127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91314" y="4960418"/>
            <a:ext cx="8771766" cy="1497026"/>
          </a:xfrm>
        </p:spPr>
        <p:txBody>
          <a:bodyPr>
            <a:normAutofit/>
          </a:bodyPr>
          <a:lstStyle/>
          <a:p>
            <a:pPr marL="0" indent="0">
              <a:buNone/>
            </a:pPr>
            <a:r>
              <a:rPr lang="ja-JP" altLang="en-US" sz="2000" dirty="0" smtClean="0"/>
              <a:t>自作関数を作り、取得したレスポンス速度に応じて評価、コメントするようにした。主観的にならない様、評価</a:t>
            </a:r>
            <a:r>
              <a:rPr lang="ja-JP" altLang="en-US" sz="2000" dirty="0"/>
              <a:t>は</a:t>
            </a:r>
            <a:r>
              <a:rPr lang="en-US" altLang="ja-JP" sz="2000" dirty="0"/>
              <a:t>Google</a:t>
            </a:r>
            <a:r>
              <a:rPr lang="ja-JP" altLang="en-US" sz="2000" dirty="0"/>
              <a:t>の開発者向け</a:t>
            </a:r>
            <a:r>
              <a:rPr lang="ja-JP" altLang="en-US" sz="2000" dirty="0" smtClean="0"/>
              <a:t>学習サイト「</a:t>
            </a:r>
            <a:r>
              <a:rPr lang="en-US" altLang="ja-JP" sz="2000" dirty="0" err="1"/>
              <a:t>web.dev</a:t>
            </a:r>
            <a:r>
              <a:rPr lang="ja-JP" altLang="en-US" sz="2000" dirty="0"/>
              <a:t>」が収集したユーザエクスペリエンスを参考にしている。</a:t>
            </a:r>
          </a:p>
          <a:p>
            <a:pPr marL="0" indent="0">
              <a:buNone/>
            </a:pPr>
            <a:r>
              <a:rPr lang="ja-JP" altLang="en-US" sz="2000" dirty="0" smtClean="0"/>
              <a:t>参考：</a:t>
            </a:r>
            <a:r>
              <a:rPr lang="en-US" altLang="ja-JP" sz="2000" dirty="0" smtClean="0"/>
              <a:t>https</a:t>
            </a:r>
            <a:r>
              <a:rPr lang="en-US" altLang="ja-JP" sz="2000" dirty="0"/>
              <a:t>://web.dev/rail/</a:t>
            </a:r>
            <a:endParaRPr lang="en-US" altLang="ja-JP" sz="2000" dirty="0" smtClean="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22</a:t>
            </a:fld>
            <a:endParaRPr kumimoji="1" lang="ja-JP" altLang="en-US"/>
          </a:p>
        </p:txBody>
      </p:sp>
      <p:sp>
        <p:nvSpPr>
          <p:cNvPr id="6" name="タイトル 1"/>
          <p:cNvSpPr>
            <a:spLocks noGrp="1"/>
          </p:cNvSpPr>
          <p:nvPr>
            <p:ph type="title"/>
          </p:nvPr>
        </p:nvSpPr>
        <p:spPr/>
        <p:txBody>
          <a:bodyPr/>
          <a:lstStyle/>
          <a:p>
            <a:r>
              <a:rPr lang="ja-JP" altLang="en-US" dirty="0"/>
              <a:t>応答</a:t>
            </a:r>
            <a:r>
              <a:rPr lang="ja-JP" altLang="en-US" dirty="0" smtClean="0"/>
              <a:t>速度を監視するシステム</a:t>
            </a:r>
            <a:endParaRPr kumimoji="1" lang="ja-JP" altLang="en-US" dirty="0"/>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b="53050"/>
          <a:stretch/>
        </p:blipFill>
        <p:spPr>
          <a:xfrm>
            <a:off x="628650" y="1811418"/>
            <a:ext cx="3826903" cy="2776765"/>
          </a:xfrm>
          <a:prstGeom prst="rect">
            <a:avLst/>
          </a:prstGeom>
        </p:spPr>
      </p:pic>
      <p:pic>
        <p:nvPicPr>
          <p:cNvPr id="7" name="図 6"/>
          <p:cNvPicPr>
            <a:picLocks noChangeAspect="1"/>
          </p:cNvPicPr>
          <p:nvPr/>
        </p:nvPicPr>
        <p:blipFill rotWithShape="1">
          <a:blip r:embed="rId2">
            <a:extLst>
              <a:ext uri="{28A0092B-C50C-407E-A947-70E740481C1C}">
                <a14:useLocalDpi xmlns:a14="http://schemas.microsoft.com/office/drawing/2010/main" val="0"/>
              </a:ext>
            </a:extLst>
          </a:blip>
          <a:srcRect t="45781"/>
          <a:stretch/>
        </p:blipFill>
        <p:spPr>
          <a:xfrm>
            <a:off x="4677197" y="1811418"/>
            <a:ext cx="3405864" cy="2853855"/>
          </a:xfrm>
          <a:prstGeom prst="rect">
            <a:avLst/>
          </a:prstGeom>
        </p:spPr>
      </p:pic>
    </p:spTree>
    <p:extLst>
      <p:ext uri="{BB962C8B-B14F-4D97-AF65-F5344CB8AC3E}">
        <p14:creationId xmlns:p14="http://schemas.microsoft.com/office/powerpoint/2010/main" val="2182594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3</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kumimoji="1" lang="ja-JP" altLang="en-US" sz="4000" dirty="0" smtClean="0"/>
              <a:t>重みづけ処理のテスト</a:t>
            </a:r>
            <a:endParaRPr kumimoji="1" lang="ja-JP" altLang="en-US" sz="40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427529" y="4975369"/>
            <a:ext cx="8567084" cy="1557860"/>
          </a:xfrm>
        </p:spPr>
        <p:txBody>
          <a:bodyPr>
            <a:noAutofit/>
          </a:bodyPr>
          <a:lstStyle/>
          <a:p>
            <a:pPr marL="0" indent="0">
              <a:buNone/>
            </a:pPr>
            <a:r>
              <a:rPr lang="ja-JP" altLang="en-US" dirty="0" smtClean="0"/>
              <a:t>この</a:t>
            </a:r>
            <a:r>
              <a:rPr lang="ja-JP" altLang="en-US" dirty="0"/>
              <a:t>例ではサーバ</a:t>
            </a:r>
            <a:r>
              <a:rPr lang="en-US" altLang="ja-JP" dirty="0"/>
              <a:t>81</a:t>
            </a:r>
            <a:r>
              <a:rPr lang="ja-JP" altLang="en-US" dirty="0"/>
              <a:t>の重みを</a:t>
            </a:r>
            <a:r>
              <a:rPr lang="ja-JP" altLang="en-US" dirty="0" smtClean="0"/>
              <a:t>上げて</a:t>
            </a:r>
            <a:r>
              <a:rPr lang="ja-JP" altLang="en-US" dirty="0"/>
              <a:t>いる</a:t>
            </a:r>
            <a:r>
              <a:rPr lang="ja-JP" altLang="en-US" dirty="0" smtClean="0"/>
              <a:t>。</a:t>
            </a:r>
            <a:endParaRPr lang="en-US" altLang="ja-JP" dirty="0"/>
          </a:p>
          <a:p>
            <a:pPr marL="0" indent="0">
              <a:buNone/>
            </a:pPr>
            <a:r>
              <a:rPr lang="ja-JP" altLang="en-US" dirty="0" smtClean="0"/>
              <a:t>リクエスト</a:t>
            </a:r>
            <a:r>
              <a:rPr lang="ja-JP" altLang="en-US" dirty="0"/>
              <a:t>が</a:t>
            </a:r>
            <a:r>
              <a:rPr lang="en-US" altLang="ja-JP" dirty="0"/>
              <a:t>5</a:t>
            </a:r>
            <a:r>
              <a:rPr lang="ja-JP" altLang="en-US" dirty="0"/>
              <a:t>回あった</a:t>
            </a:r>
            <a:r>
              <a:rPr lang="ja-JP" altLang="en-US" dirty="0" smtClean="0"/>
              <a:t>として、その</a:t>
            </a:r>
            <a:r>
              <a:rPr lang="ja-JP" altLang="en-US" dirty="0"/>
              <a:t>うち</a:t>
            </a:r>
            <a:r>
              <a:rPr lang="en-US" altLang="ja-JP" dirty="0"/>
              <a:t>3</a:t>
            </a:r>
            <a:r>
              <a:rPr lang="ja-JP" altLang="en-US" dirty="0"/>
              <a:t>回は</a:t>
            </a:r>
            <a:r>
              <a:rPr lang="en-US" altLang="ja-JP" dirty="0"/>
              <a:t>81</a:t>
            </a:r>
            <a:r>
              <a:rPr lang="ja-JP" altLang="en-US" dirty="0" smtClean="0"/>
              <a:t>へ</a:t>
            </a:r>
            <a:endParaRPr lang="en-US" altLang="ja-JP" dirty="0"/>
          </a:p>
          <a:p>
            <a:pPr marL="0" indent="0">
              <a:buNone/>
            </a:pPr>
            <a:r>
              <a:rPr lang="ja-JP" altLang="en-US" dirty="0" smtClean="0"/>
              <a:t>残り</a:t>
            </a:r>
            <a:r>
              <a:rPr lang="ja-JP" altLang="en-US" dirty="0"/>
              <a:t>は</a:t>
            </a:r>
            <a:r>
              <a:rPr lang="en-US" altLang="ja-JP" dirty="0"/>
              <a:t>82</a:t>
            </a:r>
            <a:r>
              <a:rPr lang="ja-JP" altLang="en-US" dirty="0"/>
              <a:t>と</a:t>
            </a:r>
            <a:r>
              <a:rPr lang="en-US" altLang="ja-JP" dirty="0"/>
              <a:t>83</a:t>
            </a:r>
            <a:r>
              <a:rPr lang="ja-JP" altLang="en-US" dirty="0"/>
              <a:t>に分散される。</a:t>
            </a:r>
          </a:p>
        </p:txBody>
      </p:sp>
      <p:graphicFrame>
        <p:nvGraphicFramePr>
          <p:cNvPr id="10" name="表 9"/>
          <p:cNvGraphicFramePr>
            <a:graphicFrameLocks noGrp="1"/>
          </p:cNvGraphicFramePr>
          <p:nvPr>
            <p:extLst/>
          </p:nvPr>
        </p:nvGraphicFramePr>
        <p:xfrm>
          <a:off x="1076026" y="1728547"/>
          <a:ext cx="6908730" cy="3108960"/>
        </p:xfrm>
        <a:graphic>
          <a:graphicData uri="http://schemas.openxmlformats.org/drawingml/2006/table">
            <a:tbl>
              <a:tblPr firstRow="1" bandRow="1">
                <a:tableStyleId>{5C22544A-7EE6-4342-B048-85BDC9FD1C3A}</a:tableStyleId>
              </a:tblPr>
              <a:tblGrid>
                <a:gridCol w="6908730">
                  <a:extLst>
                    <a:ext uri="{9D8B030D-6E8A-4147-A177-3AD203B41FA5}">
                      <a16:colId xmlns:a16="http://schemas.microsoft.com/office/drawing/2014/main" xmlns="" val="729612094"/>
                    </a:ext>
                  </a:extLst>
                </a:gridCol>
              </a:tblGrid>
              <a:tr h="1549494">
                <a:tc>
                  <a:txBody>
                    <a:bodyPr/>
                    <a:lstStyle/>
                    <a:p>
                      <a:r>
                        <a:rPr kumimoji="1" lang="en-US" altLang="ja-JP" dirty="0" smtClean="0">
                          <a:solidFill>
                            <a:schemeClr val="tx1"/>
                          </a:solidFill>
                        </a:rPr>
                        <a:t> upstream backend1{</a:t>
                      </a:r>
                    </a:p>
                    <a:p>
                      <a:r>
                        <a:rPr kumimoji="1" lang="en-US" altLang="ja-JP" dirty="0" smtClean="0">
                          <a:solidFill>
                            <a:schemeClr val="tx1"/>
                          </a:solidFill>
                        </a:rPr>
                        <a:t>server 192.168.1.81 weight=3;</a:t>
                      </a:r>
                    </a:p>
                    <a:p>
                      <a:r>
                        <a:rPr kumimoji="1" lang="en-US" altLang="ja-JP" dirty="0" smtClean="0">
                          <a:solidFill>
                            <a:schemeClr val="tx1"/>
                          </a:solidFill>
                        </a:rPr>
                        <a:t>server 192.168.1.82 weight=1;</a:t>
                      </a:r>
                    </a:p>
                    <a:p>
                      <a:r>
                        <a:rPr kumimoji="1" lang="en-US" altLang="ja-JP" dirty="0" smtClean="0">
                          <a:solidFill>
                            <a:schemeClr val="tx1"/>
                          </a:solidFill>
                        </a:rPr>
                        <a:t>server 192.168.1.83 weight=1;</a:t>
                      </a:r>
                    </a:p>
                    <a:p>
                      <a:r>
                        <a:rPr kumimoji="1" lang="en-US" altLang="ja-JP" dirty="0" smtClean="0">
                          <a:solidFill>
                            <a:schemeClr val="tx1"/>
                          </a:solidFill>
                        </a:rPr>
                        <a:t>}</a:t>
                      </a:r>
                    </a:p>
                    <a:p>
                      <a:r>
                        <a:rPr kumimoji="1" lang="en-US" altLang="ja-JP" dirty="0" smtClean="0">
                          <a:solidFill>
                            <a:schemeClr val="tx1"/>
                          </a:solidFill>
                        </a:rPr>
                        <a:t>server{</a:t>
                      </a:r>
                    </a:p>
                    <a:p>
                      <a:r>
                        <a:rPr kumimoji="1" lang="en-US" altLang="ja-JP" dirty="0" smtClean="0">
                          <a:solidFill>
                            <a:schemeClr val="tx1"/>
                          </a:solidFill>
                        </a:rPr>
                        <a:t>listen 80;</a:t>
                      </a:r>
                    </a:p>
                    <a:p>
                      <a:r>
                        <a:rPr kumimoji="1" lang="en-US" altLang="ja-JP" dirty="0" err="1" smtClean="0">
                          <a:solidFill>
                            <a:schemeClr val="tx1"/>
                          </a:solidFill>
                        </a:rPr>
                        <a:t>server_name</a:t>
                      </a:r>
                      <a:r>
                        <a:rPr kumimoji="1" lang="en-US" altLang="ja-JP" dirty="0" smtClean="0">
                          <a:solidFill>
                            <a:schemeClr val="tx1"/>
                          </a:solidFill>
                        </a:rPr>
                        <a:t> localhost;</a:t>
                      </a:r>
                    </a:p>
                    <a:p>
                      <a:r>
                        <a:rPr kumimoji="1" lang="en-US" altLang="ja-JP" dirty="0" smtClean="0">
                          <a:solidFill>
                            <a:schemeClr val="tx1"/>
                          </a:solidFill>
                        </a:rPr>
                        <a:t>location /{</a:t>
                      </a:r>
                    </a:p>
                    <a:p>
                      <a:r>
                        <a:rPr kumimoji="1" lang="en-US" altLang="ja-JP" dirty="0" err="1" smtClean="0">
                          <a:solidFill>
                            <a:schemeClr val="tx1"/>
                          </a:solidFill>
                        </a:rPr>
                        <a:t>proxy_pass</a:t>
                      </a:r>
                      <a:r>
                        <a:rPr kumimoji="1" lang="en-US" altLang="ja-JP" dirty="0" smtClean="0">
                          <a:solidFill>
                            <a:schemeClr val="tx1"/>
                          </a:solidFill>
                        </a:rPr>
                        <a:t> http://backend1;</a:t>
                      </a:r>
                    </a:p>
                    <a:p>
                      <a:r>
                        <a:rPr kumimoji="1" lang="en-US" altLang="ja-JP" dirty="0" smtClean="0">
                          <a:solidFill>
                            <a:schemeClr val="tx1"/>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82217062"/>
                  </a:ext>
                </a:extLst>
              </a:tr>
            </a:tbl>
          </a:graphicData>
        </a:graphic>
      </p:graphicFrame>
      <p:sp>
        <p:nvSpPr>
          <p:cNvPr id="11" name="テキスト ボックス 10"/>
          <p:cNvSpPr txBox="1"/>
          <p:nvPr/>
        </p:nvSpPr>
        <p:spPr>
          <a:xfrm>
            <a:off x="3859901" y="1415662"/>
            <a:ext cx="1209208" cy="369332"/>
          </a:xfrm>
          <a:prstGeom prst="rect">
            <a:avLst/>
          </a:prstGeom>
          <a:noFill/>
        </p:spPr>
        <p:txBody>
          <a:bodyPr wrap="square" rtlCol="0">
            <a:spAutoFit/>
          </a:bodyPr>
          <a:lstStyle/>
          <a:p>
            <a:r>
              <a:rPr lang="en-US" altLang="ja-JP" dirty="0" err="1" smtClean="0"/>
              <a:t>nginx.conf</a:t>
            </a:r>
            <a:endParaRPr lang="en-US" altLang="ja-JP" dirty="0"/>
          </a:p>
        </p:txBody>
      </p:sp>
      <p:sp>
        <p:nvSpPr>
          <p:cNvPr id="2" name="角丸四角形 1"/>
          <p:cNvSpPr/>
          <p:nvPr/>
        </p:nvSpPr>
        <p:spPr>
          <a:xfrm>
            <a:off x="3050697" y="2020744"/>
            <a:ext cx="1060057" cy="905147"/>
          </a:xfrm>
          <a:prstGeom prst="roundRect">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400186706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4</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kumimoji="1" lang="ja-JP" altLang="en-US" sz="4000" dirty="0" smtClean="0"/>
              <a:t>重みづけ処理のテスト</a:t>
            </a:r>
            <a:endParaRPr kumimoji="1" lang="ja-JP" altLang="en-US" sz="40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370970" y="5542048"/>
            <a:ext cx="8567084" cy="1072579"/>
          </a:xfrm>
        </p:spPr>
        <p:txBody>
          <a:bodyPr>
            <a:noAutofit/>
          </a:bodyPr>
          <a:lstStyle/>
          <a:p>
            <a:pPr marL="0" indent="0">
              <a:buNone/>
            </a:pPr>
            <a:r>
              <a:rPr lang="en-US" altLang="ja-JP" dirty="0" smtClean="0"/>
              <a:t>81</a:t>
            </a:r>
            <a:r>
              <a:rPr lang="ja-JP" altLang="en-US" dirty="0" smtClean="0"/>
              <a:t>の重みを上げているのでほとんど</a:t>
            </a:r>
            <a:r>
              <a:rPr lang="en-US" altLang="ja-JP" dirty="0" smtClean="0"/>
              <a:t>81</a:t>
            </a:r>
            <a:r>
              <a:rPr lang="ja-JP" altLang="en-US" dirty="0" smtClean="0"/>
              <a:t>サーバへ</a:t>
            </a:r>
            <a:r>
              <a:rPr lang="en-US" altLang="ja-JP" dirty="0" smtClean="0"/>
              <a:t/>
            </a:r>
            <a:br>
              <a:rPr lang="en-US" altLang="ja-JP" dirty="0" smtClean="0"/>
            </a:br>
            <a:r>
              <a:rPr lang="ja-JP" altLang="en-US" dirty="0" smtClean="0"/>
              <a:t>リバースされるロードバランサ</a:t>
            </a:r>
            <a:r>
              <a:rPr lang="en-US" altLang="ja-JP" dirty="0" smtClean="0"/>
              <a:t>―</a:t>
            </a:r>
            <a:r>
              <a:rPr lang="ja-JP" altLang="en-US" dirty="0" smtClean="0"/>
              <a:t>となった。</a:t>
            </a:r>
            <a:endParaRPr lang="ja-JP" altLang="en-US" dirty="0"/>
          </a:p>
        </p:txBody>
      </p:sp>
      <p:pic>
        <p:nvPicPr>
          <p:cNvPr id="2" name="AGDRec_20210703_045047">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07791" y="1422972"/>
            <a:ext cx="6045200" cy="3860800"/>
          </a:xfrm>
          <a:prstGeom prst="rect">
            <a:avLst/>
          </a:prstGeom>
        </p:spPr>
      </p:pic>
    </p:spTree>
    <p:extLst>
      <p:ext uri="{BB962C8B-B14F-4D97-AF65-F5344CB8AC3E}">
        <p14:creationId xmlns:p14="http://schemas.microsoft.com/office/powerpoint/2010/main" val="299236891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5</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lang="ja-JP" altLang="en-US" sz="3200" dirty="0" smtClean="0"/>
              <a:t>再起動なしで</a:t>
            </a:r>
            <a:r>
              <a:rPr lang="en-US" altLang="ja-JP" sz="3200" dirty="0" smtClean="0"/>
              <a:t>NGINX</a:t>
            </a:r>
            <a:r>
              <a:rPr lang="ja-JP" altLang="en-US" sz="3200" dirty="0" smtClean="0"/>
              <a:t>に設定を適用させる</a:t>
            </a:r>
            <a:endParaRPr kumimoji="1" lang="ja-JP" altLang="en-US" sz="32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427528" y="1509967"/>
            <a:ext cx="7882684" cy="3013481"/>
          </a:xfrm>
        </p:spPr>
        <p:txBody>
          <a:bodyPr>
            <a:noAutofit/>
          </a:bodyPr>
          <a:lstStyle/>
          <a:p>
            <a:pPr marL="0" indent="0">
              <a:buNone/>
            </a:pPr>
            <a:r>
              <a:rPr lang="ja-JP" altLang="en-US" sz="2300" dirty="0" smtClean="0"/>
              <a:t>本来、応答速度に基づいて</a:t>
            </a:r>
            <a:r>
              <a:rPr lang="en-US" altLang="ja-JP" sz="2300" dirty="0" smtClean="0"/>
              <a:t>Python</a:t>
            </a:r>
            <a:r>
              <a:rPr lang="ja-JP" altLang="en-US" sz="2300" dirty="0" smtClean="0"/>
              <a:t>からコンフィグファイルを書き換える。</a:t>
            </a:r>
            <a:endParaRPr lang="en-US" altLang="ja-JP" sz="2300" dirty="0" smtClean="0"/>
          </a:p>
          <a:p>
            <a:pPr marL="0" indent="0">
              <a:buNone/>
            </a:pPr>
            <a:r>
              <a:rPr lang="ja-JP" altLang="en-US" sz="2300" dirty="0" smtClean="0"/>
              <a:t>→今回は実験なので手動でコンフィグを書き換える。</a:t>
            </a:r>
            <a:endParaRPr lang="en-US" altLang="ja-JP" sz="2300" dirty="0" smtClean="0"/>
          </a:p>
          <a:p>
            <a:pPr marL="0" indent="0">
              <a:buNone/>
            </a:pPr>
            <a:r>
              <a:rPr lang="ja-JP" altLang="en-US" sz="2300" dirty="0" smtClean="0"/>
              <a:t>目的：</a:t>
            </a:r>
            <a:endParaRPr lang="en-US" altLang="ja-JP" sz="2300" dirty="0" smtClean="0"/>
          </a:p>
          <a:p>
            <a:pPr marL="0" indent="0">
              <a:buNone/>
            </a:pPr>
            <a:r>
              <a:rPr lang="ja-JP" altLang="en-US" sz="2300" dirty="0">
                <a:solidFill>
                  <a:srgbClr val="FF0000"/>
                </a:solidFill>
              </a:rPr>
              <a:t>再起動</a:t>
            </a:r>
            <a:r>
              <a:rPr lang="ja-JP" altLang="en-US" sz="2300" dirty="0" smtClean="0">
                <a:solidFill>
                  <a:srgbClr val="FF0000"/>
                </a:solidFill>
              </a:rPr>
              <a:t>なしで</a:t>
            </a:r>
            <a:r>
              <a:rPr lang="ja-JP" altLang="en-US" sz="2300" dirty="0" smtClean="0"/>
              <a:t>変更した設定が上手く適用されるのか観る。</a:t>
            </a:r>
            <a:r>
              <a:rPr lang="en-US" altLang="ja-JP" sz="2300" dirty="0" smtClean="0"/>
              <a:t/>
            </a:r>
            <a:br>
              <a:rPr lang="en-US" altLang="ja-JP" sz="2300" dirty="0" smtClean="0"/>
            </a:br>
            <a:r>
              <a:rPr lang="en-US" altLang="ja-JP" sz="2300" dirty="0" smtClean="0"/>
              <a:t/>
            </a:r>
            <a:br>
              <a:rPr lang="en-US" altLang="ja-JP" sz="2300" dirty="0" smtClean="0"/>
            </a:br>
            <a:r>
              <a:rPr lang="ja-JP" altLang="en-US" sz="2300" dirty="0" smtClean="0"/>
              <a:t>実験で使ったプログラム：</a:t>
            </a:r>
            <a:endParaRPr lang="en-US" altLang="ja-JP" sz="2300" dirty="0" smtClean="0"/>
          </a:p>
        </p:txBody>
      </p:sp>
      <p:graphicFrame>
        <p:nvGraphicFramePr>
          <p:cNvPr id="3" name="表 2"/>
          <p:cNvGraphicFramePr>
            <a:graphicFrameLocks noGrp="1"/>
          </p:cNvGraphicFramePr>
          <p:nvPr>
            <p:extLst/>
          </p:nvPr>
        </p:nvGraphicFramePr>
        <p:xfrm>
          <a:off x="1320870" y="4441732"/>
          <a:ext cx="6096000" cy="64008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xmlns="" val="729612094"/>
                    </a:ext>
                  </a:extLst>
                </a:gridCol>
              </a:tblGrid>
              <a:tr h="370840">
                <a:tc>
                  <a:txBody>
                    <a:bodyPr/>
                    <a:lstStyle/>
                    <a:p>
                      <a:r>
                        <a:rPr kumimoji="1" lang="en-US" altLang="ja-JP" dirty="0" smtClean="0">
                          <a:solidFill>
                            <a:schemeClr val="tx1"/>
                          </a:solidFill>
                        </a:rPr>
                        <a:t>import </a:t>
                      </a:r>
                      <a:r>
                        <a:rPr kumimoji="1" lang="en-US" altLang="ja-JP" dirty="0" err="1" smtClean="0">
                          <a:solidFill>
                            <a:schemeClr val="tx1"/>
                          </a:solidFill>
                        </a:rPr>
                        <a:t>subprocess</a:t>
                      </a:r>
                      <a:endParaRPr kumimoji="1" lang="en-US" altLang="ja-JP" dirty="0" smtClean="0">
                        <a:solidFill>
                          <a:schemeClr val="tx1"/>
                        </a:solidFill>
                      </a:endParaRPr>
                    </a:p>
                    <a:p>
                      <a:r>
                        <a:rPr kumimoji="1" lang="en-US" altLang="ja-JP" dirty="0" err="1" smtClean="0">
                          <a:solidFill>
                            <a:schemeClr val="tx1"/>
                          </a:solidFill>
                        </a:rPr>
                        <a:t>subprocess.run</a:t>
                      </a:r>
                      <a:r>
                        <a:rPr kumimoji="1" lang="en-US" altLang="ja-JP" dirty="0" smtClean="0">
                          <a:solidFill>
                            <a:schemeClr val="tx1"/>
                          </a:solidFill>
                        </a:rPr>
                        <a:t>(['/home/pi/tools/nginxreload.sh'])</a:t>
                      </a:r>
                      <a:endParaRPr kumimoji="1" lang="ja-JP"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82217062"/>
                  </a:ext>
                </a:extLst>
              </a:tr>
            </a:tbl>
          </a:graphicData>
        </a:graphic>
      </p:graphicFrame>
      <p:sp>
        <p:nvSpPr>
          <p:cNvPr id="11" name="テキスト ボックス 10"/>
          <p:cNvSpPr txBox="1"/>
          <p:nvPr/>
        </p:nvSpPr>
        <p:spPr>
          <a:xfrm>
            <a:off x="3673784" y="4104042"/>
            <a:ext cx="1066959" cy="369332"/>
          </a:xfrm>
          <a:prstGeom prst="rect">
            <a:avLst/>
          </a:prstGeom>
          <a:noFill/>
        </p:spPr>
        <p:txBody>
          <a:bodyPr wrap="none" rtlCol="0">
            <a:spAutoFit/>
          </a:bodyPr>
          <a:lstStyle/>
          <a:p>
            <a:r>
              <a:rPr lang="en-US" altLang="ja-JP" dirty="0" smtClean="0"/>
              <a:t>reload.py</a:t>
            </a:r>
            <a:endParaRPr lang="en-US" altLang="ja-JP" dirty="0"/>
          </a:p>
        </p:txBody>
      </p:sp>
      <p:graphicFrame>
        <p:nvGraphicFramePr>
          <p:cNvPr id="12" name="表 11"/>
          <p:cNvGraphicFramePr>
            <a:graphicFrameLocks noGrp="1"/>
          </p:cNvGraphicFramePr>
          <p:nvPr>
            <p:extLst/>
          </p:nvPr>
        </p:nvGraphicFramePr>
        <p:xfrm>
          <a:off x="1320074" y="5532312"/>
          <a:ext cx="6096000" cy="91440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xmlns="" val="729612094"/>
                    </a:ext>
                  </a:extLst>
                </a:gridCol>
              </a:tblGrid>
              <a:tr h="370840">
                <a:tc>
                  <a:txBody>
                    <a:bodyPr/>
                    <a:lstStyle/>
                    <a:p>
                      <a:r>
                        <a:rPr kumimoji="1" lang="en-US" altLang="ja-JP" dirty="0" smtClean="0">
                          <a:solidFill>
                            <a:schemeClr val="tx1"/>
                          </a:solidFill>
                        </a:rPr>
                        <a:t>#! /bin/</a:t>
                      </a:r>
                      <a:r>
                        <a:rPr kumimoji="1" lang="en-US" altLang="ja-JP" dirty="0" err="1" smtClean="0">
                          <a:solidFill>
                            <a:schemeClr val="tx1"/>
                          </a:solidFill>
                        </a:rPr>
                        <a:t>sh</a:t>
                      </a:r>
                      <a:endParaRPr kumimoji="1" lang="en-US" altLang="ja-JP" dirty="0" smtClean="0">
                        <a:solidFill>
                          <a:schemeClr val="tx1"/>
                        </a:solidFill>
                      </a:endParaRPr>
                    </a:p>
                    <a:p>
                      <a:r>
                        <a:rPr kumimoji="1" lang="en-US" altLang="ja-JP" dirty="0" err="1" smtClean="0">
                          <a:solidFill>
                            <a:schemeClr val="tx1"/>
                          </a:solidFill>
                        </a:rPr>
                        <a:t>sudo</a:t>
                      </a:r>
                      <a:r>
                        <a:rPr kumimoji="1" lang="en-US" altLang="ja-JP" dirty="0" smtClean="0">
                          <a:solidFill>
                            <a:schemeClr val="tx1"/>
                          </a:solidFill>
                        </a:rPr>
                        <a:t> </a:t>
                      </a:r>
                      <a:r>
                        <a:rPr kumimoji="1" lang="en-US" altLang="ja-JP" dirty="0" err="1" smtClean="0">
                          <a:solidFill>
                            <a:schemeClr val="tx1"/>
                          </a:solidFill>
                        </a:rPr>
                        <a:t>systemctl</a:t>
                      </a:r>
                      <a:r>
                        <a:rPr kumimoji="1" lang="en-US" altLang="ja-JP" dirty="0" smtClean="0">
                          <a:solidFill>
                            <a:schemeClr val="tx1"/>
                          </a:solidFill>
                        </a:rPr>
                        <a:t> reload </a:t>
                      </a:r>
                      <a:r>
                        <a:rPr kumimoji="1" lang="en-US" altLang="ja-JP" dirty="0" err="1" smtClean="0">
                          <a:solidFill>
                            <a:schemeClr val="tx1"/>
                          </a:solidFill>
                        </a:rPr>
                        <a:t>nginx</a:t>
                      </a:r>
                      <a:endParaRPr kumimoji="1" lang="en-US" altLang="ja-JP" dirty="0" smtClean="0">
                        <a:solidFill>
                          <a:schemeClr val="tx1"/>
                        </a:solidFill>
                      </a:endParaRPr>
                    </a:p>
                    <a:p>
                      <a:r>
                        <a:rPr kumimoji="1" lang="en-US" altLang="ja-JP" dirty="0" smtClean="0">
                          <a:solidFill>
                            <a:schemeClr val="tx1"/>
                          </a:solidFill>
                        </a:rPr>
                        <a:t>exit 0</a:t>
                      </a:r>
                      <a:endParaRPr kumimoji="1" lang="ja-JP"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82217062"/>
                  </a:ext>
                </a:extLst>
              </a:tr>
            </a:tbl>
          </a:graphicData>
        </a:graphic>
      </p:graphicFrame>
      <p:sp>
        <p:nvSpPr>
          <p:cNvPr id="13" name="テキスト ボックス 12"/>
          <p:cNvSpPr txBox="1"/>
          <p:nvPr/>
        </p:nvSpPr>
        <p:spPr>
          <a:xfrm>
            <a:off x="3583975" y="5167187"/>
            <a:ext cx="1569789" cy="369332"/>
          </a:xfrm>
          <a:prstGeom prst="rect">
            <a:avLst/>
          </a:prstGeom>
          <a:noFill/>
        </p:spPr>
        <p:txBody>
          <a:bodyPr wrap="none" rtlCol="0">
            <a:spAutoFit/>
          </a:bodyPr>
          <a:lstStyle/>
          <a:p>
            <a:r>
              <a:rPr lang="en-US" altLang="ja-JP" dirty="0" smtClean="0"/>
              <a:t>nginxreload.py</a:t>
            </a:r>
            <a:endParaRPr lang="en-US" altLang="ja-JP" dirty="0"/>
          </a:p>
        </p:txBody>
      </p:sp>
      <p:sp>
        <p:nvSpPr>
          <p:cNvPr id="14" name="角丸四角形吹き出し 13"/>
          <p:cNvSpPr/>
          <p:nvPr/>
        </p:nvSpPr>
        <p:spPr>
          <a:xfrm>
            <a:off x="5310242" y="3793643"/>
            <a:ext cx="3506764" cy="679731"/>
          </a:xfrm>
          <a:prstGeom prst="wedgeRoundRectCallout">
            <a:avLst>
              <a:gd name="adj1" fmla="val -36294"/>
              <a:gd name="adj2" fmla="val 92262"/>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dirty="0" smtClean="0"/>
              <a:t>ラズパイの中にある</a:t>
            </a:r>
            <a:r>
              <a:rPr kumimoji="1" lang="en-US" altLang="ja-JP" dirty="0" err="1" smtClean="0"/>
              <a:t>nginx</a:t>
            </a:r>
            <a:r>
              <a:rPr kumimoji="1" lang="ja-JP" altLang="en-US" dirty="0" smtClean="0"/>
              <a:t>を</a:t>
            </a:r>
            <a:r>
              <a:rPr kumimoji="1" lang="en-US" altLang="ja-JP" dirty="0" smtClean="0"/>
              <a:t>Python</a:t>
            </a:r>
            <a:r>
              <a:rPr kumimoji="1" lang="ja-JP" altLang="en-US" dirty="0" smtClean="0"/>
              <a:t>を使い</a:t>
            </a:r>
            <a:r>
              <a:rPr kumimoji="1" lang="en-US" altLang="ja-JP" dirty="0" smtClean="0"/>
              <a:t>reload</a:t>
            </a:r>
            <a:r>
              <a:rPr kumimoji="1" lang="ja-JP" altLang="en-US" dirty="0" smtClean="0"/>
              <a:t>する。</a:t>
            </a:r>
            <a:endParaRPr kumimoji="1" lang="ja-JP" altLang="en-US" dirty="0"/>
          </a:p>
        </p:txBody>
      </p:sp>
      <p:sp>
        <p:nvSpPr>
          <p:cNvPr id="15" name="角丸四角形吹き出し 14"/>
          <p:cNvSpPr/>
          <p:nvPr/>
        </p:nvSpPr>
        <p:spPr>
          <a:xfrm>
            <a:off x="5278890" y="5207727"/>
            <a:ext cx="3506764" cy="1001697"/>
          </a:xfrm>
          <a:prstGeom prst="wedgeRoundRectCallout">
            <a:avLst>
              <a:gd name="adj1" fmla="val -73215"/>
              <a:gd name="adj2" fmla="val 36522"/>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dirty="0" smtClean="0"/>
              <a:t>直接</a:t>
            </a:r>
            <a:r>
              <a:rPr kumimoji="1" lang="en-US" altLang="ja-JP" dirty="0" smtClean="0"/>
              <a:t>Python</a:t>
            </a:r>
            <a:r>
              <a:rPr kumimoji="1" lang="ja-JP" altLang="en-US" dirty="0" smtClean="0"/>
              <a:t>で</a:t>
            </a:r>
            <a:r>
              <a:rPr kumimoji="1" lang="en-US" altLang="ja-JP" dirty="0" smtClean="0"/>
              <a:t>reload</a:t>
            </a:r>
            <a:r>
              <a:rPr kumimoji="1" lang="ja-JP" altLang="en-US" dirty="0" smtClean="0"/>
              <a:t>を命令すると上手くいかなかったのでシェルを作った。</a:t>
            </a:r>
            <a:endParaRPr kumimoji="1" lang="ja-JP" altLang="en-US" dirty="0"/>
          </a:p>
        </p:txBody>
      </p:sp>
    </p:spTree>
    <p:extLst>
      <p:ext uri="{BB962C8B-B14F-4D97-AF65-F5344CB8AC3E}">
        <p14:creationId xmlns:p14="http://schemas.microsoft.com/office/powerpoint/2010/main" val="18292327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6</a:t>
            </a:fld>
            <a:endParaRPr kumimoji="1" lang="ja-JP" altLang="en-US"/>
          </a:p>
        </p:txBody>
      </p:sp>
      <p:sp>
        <p:nvSpPr>
          <p:cNvPr id="6" name="タイトル 1"/>
          <p:cNvSpPr>
            <a:spLocks noGrp="1"/>
          </p:cNvSpPr>
          <p:nvPr>
            <p:ph type="title"/>
          </p:nvPr>
        </p:nvSpPr>
        <p:spPr>
          <a:xfrm>
            <a:off x="358346" y="182563"/>
            <a:ext cx="8157004" cy="1325563"/>
          </a:xfrm>
        </p:spPr>
        <p:txBody>
          <a:bodyPr>
            <a:normAutofit/>
          </a:bodyPr>
          <a:lstStyle/>
          <a:p>
            <a:r>
              <a:rPr lang="ja-JP" altLang="en-US" sz="3200" dirty="0" smtClean="0"/>
              <a:t>再起動なしで</a:t>
            </a:r>
            <a:r>
              <a:rPr lang="en-US" altLang="ja-JP" sz="3200" dirty="0" smtClean="0"/>
              <a:t>NGINX</a:t>
            </a:r>
            <a:r>
              <a:rPr lang="ja-JP" altLang="en-US" sz="3200" dirty="0" smtClean="0"/>
              <a:t>に設定を適用させる</a:t>
            </a:r>
            <a:endParaRPr kumimoji="1" lang="ja-JP" altLang="en-US" sz="32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pic>
        <p:nvPicPr>
          <p:cNvPr id="16" name="Produc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9744" y="1245561"/>
            <a:ext cx="8761293" cy="4928227"/>
          </a:xfrm>
          <a:prstGeom prst="rect">
            <a:avLst/>
          </a:prstGeom>
        </p:spPr>
      </p:pic>
    </p:spTree>
    <p:extLst>
      <p:ext uri="{BB962C8B-B14F-4D97-AF65-F5344CB8AC3E}">
        <p14:creationId xmlns:p14="http://schemas.microsoft.com/office/powerpoint/2010/main" val="122651020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6"/>
                                        </p:tgtEl>
                                      </p:cBhvr>
                                    </p:cmd>
                                  </p:childTnLst>
                                </p:cTn>
                              </p:par>
                            </p:childTnLst>
                          </p:cTn>
                        </p:par>
                      </p:childTnLst>
                    </p:cTn>
                  </p:par>
                </p:childTnLst>
              </p:cTn>
              <p:nextCondLst>
                <p:cond evt="onClick" delay="0">
                  <p:tgtEl>
                    <p:spTgt spid="16"/>
                  </p:tgtEl>
                </p:cond>
              </p:nextCondLst>
            </p:seq>
            <p:video>
              <p:cMediaNode vol="80000">
                <p:cTn id="7" fill="hold" display="0">
                  <p:stCondLst>
                    <p:cond delay="indefinite"/>
                  </p:stCondLst>
                </p:cTn>
                <p:tgtEl>
                  <p:spTgt spid="16"/>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所感と今後について</a:t>
            </a:r>
            <a:endParaRPr kumimoji="1" lang="ja-JP" altLang="en-US" dirty="0"/>
          </a:p>
        </p:txBody>
      </p:sp>
      <p:sp>
        <p:nvSpPr>
          <p:cNvPr id="3" name="コンテンツ プレースホルダー 2"/>
          <p:cNvSpPr>
            <a:spLocks noGrp="1"/>
          </p:cNvSpPr>
          <p:nvPr>
            <p:ph idx="1"/>
          </p:nvPr>
        </p:nvSpPr>
        <p:spPr>
          <a:xfrm>
            <a:off x="547730" y="1459623"/>
            <a:ext cx="7886700" cy="4896728"/>
          </a:xfrm>
        </p:spPr>
        <p:txBody>
          <a:bodyPr>
            <a:normAutofit fontScale="70000" lnSpcReduction="20000"/>
          </a:bodyPr>
          <a:lstStyle/>
          <a:p>
            <a:pPr marL="0" indent="0">
              <a:lnSpc>
                <a:spcPct val="120000"/>
              </a:lnSpc>
              <a:buNone/>
            </a:pPr>
            <a:r>
              <a:rPr lang="ja-JP" altLang="en-US" dirty="0" smtClean="0"/>
              <a:t>所感</a:t>
            </a:r>
            <a:endParaRPr lang="en-US" altLang="ja-JP" dirty="0"/>
          </a:p>
          <a:p>
            <a:pPr>
              <a:lnSpc>
                <a:spcPct val="120000"/>
              </a:lnSpc>
            </a:pPr>
            <a:r>
              <a:rPr lang="ja-JP" altLang="en-US" dirty="0" smtClean="0"/>
              <a:t>一番心配していたロードバランサの割り振り設定はコンフィグの重みづけを</a:t>
            </a:r>
            <a:r>
              <a:rPr lang="en-US" altLang="ja-JP" dirty="0" smtClean="0"/>
              <a:t>Python</a:t>
            </a:r>
            <a:r>
              <a:rPr lang="ja-JP" altLang="en-US" dirty="0" smtClean="0"/>
              <a:t>で変えてあげることで解決。</a:t>
            </a:r>
            <a:endParaRPr lang="en-US" altLang="ja-JP" dirty="0"/>
          </a:p>
          <a:p>
            <a:pPr>
              <a:lnSpc>
                <a:spcPct val="120000"/>
              </a:lnSpc>
            </a:pPr>
            <a:r>
              <a:rPr lang="en-US" altLang="ja-JP" dirty="0" smtClean="0"/>
              <a:t>LB</a:t>
            </a:r>
            <a:r>
              <a:rPr lang="ja-JP" altLang="en-US" dirty="0" smtClean="0"/>
              <a:t>を再起動すると稼働率が落ちる問題は「</a:t>
            </a:r>
            <a:r>
              <a:rPr lang="en-US" altLang="ja-JP" dirty="0" smtClean="0"/>
              <a:t>reload</a:t>
            </a:r>
            <a:r>
              <a:rPr lang="ja-JP" altLang="en-US" dirty="0" smtClean="0"/>
              <a:t>」というやり方を使えば、コネクションを維持した設定変更が可能になることが実験で分かった。</a:t>
            </a:r>
            <a:endParaRPr lang="en-US" altLang="ja-JP" dirty="0" smtClean="0"/>
          </a:p>
          <a:p>
            <a:pPr marL="0" indent="0">
              <a:lnSpc>
                <a:spcPct val="120000"/>
              </a:lnSpc>
              <a:buNone/>
            </a:pPr>
            <a:endParaRPr lang="en-US" altLang="ja-JP" dirty="0" smtClean="0"/>
          </a:p>
          <a:p>
            <a:pPr marL="0" indent="0">
              <a:lnSpc>
                <a:spcPct val="120000"/>
              </a:lnSpc>
              <a:buNone/>
            </a:pPr>
            <a:r>
              <a:rPr lang="ja-JP" altLang="en-US" dirty="0" smtClean="0"/>
              <a:t>今後について</a:t>
            </a:r>
            <a:endParaRPr lang="en-US" altLang="ja-JP" dirty="0" smtClean="0"/>
          </a:p>
          <a:p>
            <a:pPr>
              <a:lnSpc>
                <a:spcPct val="120000"/>
              </a:lnSpc>
            </a:pPr>
            <a:r>
              <a:rPr lang="ja-JP" altLang="en-US" dirty="0" smtClean="0"/>
              <a:t>今回は手動で</a:t>
            </a:r>
            <a:r>
              <a:rPr lang="en-US" altLang="ja-JP" dirty="0" smtClean="0"/>
              <a:t>LB</a:t>
            </a:r>
            <a:r>
              <a:rPr lang="ja-JP" altLang="en-US" dirty="0" smtClean="0"/>
              <a:t>の設定を変更させたが、応答速度に基づいて自動でコンフィグを書き換え、</a:t>
            </a:r>
            <a:r>
              <a:rPr lang="en-US" altLang="ja-JP" dirty="0" err="1" smtClean="0"/>
              <a:t>nginx</a:t>
            </a:r>
            <a:r>
              <a:rPr lang="ja-JP" altLang="en-US" dirty="0" smtClean="0"/>
              <a:t>を</a:t>
            </a:r>
            <a:r>
              <a:rPr lang="en-US" altLang="ja-JP" dirty="0" smtClean="0"/>
              <a:t>reload</a:t>
            </a:r>
            <a:r>
              <a:rPr lang="ja-JP" altLang="en-US" dirty="0" smtClean="0"/>
              <a:t>するプログラムの作成する。</a:t>
            </a:r>
            <a:endParaRPr lang="en-US" altLang="ja-JP" dirty="0"/>
          </a:p>
          <a:p>
            <a:pPr>
              <a:lnSpc>
                <a:spcPct val="120000"/>
              </a:lnSpc>
            </a:pPr>
            <a:r>
              <a:rPr lang="ja-JP" altLang="en-US" dirty="0"/>
              <a:t>これ</a:t>
            </a:r>
            <a:r>
              <a:rPr lang="ja-JP" altLang="en-US" dirty="0" smtClean="0"/>
              <a:t>が出来れば簡易的な応答速度を考慮したロードバランサを動かすことが出来るはず。</a:t>
            </a:r>
            <a:endParaRPr lang="en-US" altLang="ja-JP" dirty="0" smtClean="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7</a:t>
            </a:fld>
            <a:endParaRPr kumimoji="1" lang="ja-JP" altLang="en-US"/>
          </a:p>
        </p:txBody>
      </p:sp>
    </p:spTree>
    <p:extLst>
      <p:ext uri="{BB962C8B-B14F-4D97-AF65-F5344CB8AC3E}">
        <p14:creationId xmlns:p14="http://schemas.microsoft.com/office/powerpoint/2010/main" val="24224222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研究背景</a:t>
            </a:r>
          </a:p>
        </p:txBody>
      </p:sp>
      <p:sp>
        <p:nvSpPr>
          <p:cNvPr id="3" name="コンテンツ プレースホルダー 2"/>
          <p:cNvSpPr>
            <a:spLocks noGrp="1"/>
          </p:cNvSpPr>
          <p:nvPr>
            <p:ph idx="1"/>
          </p:nvPr>
        </p:nvSpPr>
        <p:spPr/>
        <p:txBody>
          <a:bodyPr>
            <a:normAutofit lnSpcReduction="10000"/>
          </a:bodyPr>
          <a:lstStyle/>
          <a:p>
            <a:r>
              <a:rPr lang="ja-JP" altLang="en-US" dirty="0"/>
              <a:t>昨今の</a:t>
            </a:r>
            <a:r>
              <a:rPr lang="en-US" altLang="ja-JP" dirty="0"/>
              <a:t>WEB</a:t>
            </a:r>
            <a:r>
              <a:rPr lang="ja-JP" altLang="en-US" dirty="0"/>
              <a:t>ページは電気や水道などと同じく重要なライフラインになりつつある。</a:t>
            </a:r>
          </a:p>
          <a:p>
            <a:endParaRPr lang="ja-JP" altLang="en-US" dirty="0"/>
          </a:p>
          <a:p>
            <a:r>
              <a:rPr lang="ja-JP" altLang="en-US" dirty="0"/>
              <a:t>しかしアクセスが増加すると、応答速度の低下や接続しにくいなど、サービスの低下につながってしまう。</a:t>
            </a:r>
          </a:p>
          <a:p>
            <a:endParaRPr lang="ja-JP" altLang="en-US" dirty="0"/>
          </a:p>
          <a:p>
            <a:r>
              <a:rPr lang="ja-JP" altLang="en-US" dirty="0"/>
              <a:t>サービスを止めることなく、サーバの保守や</a:t>
            </a:r>
            <a:r>
              <a:rPr lang="ja-JP" altLang="en-US" dirty="0" smtClean="0"/>
              <a:t>修理拡張</a:t>
            </a:r>
            <a:r>
              <a:rPr lang="ja-JP" altLang="en-US" dirty="0"/>
              <a:t>等が行えるロードバランサーの需要は</a:t>
            </a:r>
            <a:r>
              <a:rPr lang="ja-JP" altLang="en-US" dirty="0" smtClean="0"/>
              <a:t>今後</a:t>
            </a:r>
            <a:r>
              <a:rPr lang="en-US" altLang="ja-JP" dirty="0" smtClean="0"/>
              <a:t/>
            </a:r>
            <a:br>
              <a:rPr lang="en-US" altLang="ja-JP" dirty="0" smtClean="0"/>
            </a:br>
            <a:r>
              <a:rPr lang="ja-JP" altLang="en-US" dirty="0" smtClean="0"/>
              <a:t>増加</a:t>
            </a:r>
            <a:r>
              <a:rPr lang="ja-JP" altLang="en-US" dirty="0"/>
              <a:t>傾向になると予想される。</a:t>
            </a:r>
            <a:endParaRPr lang="en-US" altLang="ja-JP"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8</a:t>
            </a:fld>
            <a:endParaRPr kumimoji="1" lang="ja-JP" altLang="en-US"/>
          </a:p>
        </p:txBody>
      </p:sp>
    </p:spTree>
    <p:extLst>
      <p:ext uri="{BB962C8B-B14F-4D97-AF65-F5344CB8AC3E}">
        <p14:creationId xmlns:p14="http://schemas.microsoft.com/office/powerpoint/2010/main" val="2751752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関連研究</a:t>
            </a:r>
          </a:p>
        </p:txBody>
      </p:sp>
      <p:sp>
        <p:nvSpPr>
          <p:cNvPr id="3" name="コンテンツ プレースホルダー 2"/>
          <p:cNvSpPr>
            <a:spLocks noGrp="1"/>
          </p:cNvSpPr>
          <p:nvPr>
            <p:ph idx="1"/>
          </p:nvPr>
        </p:nvSpPr>
        <p:spPr/>
        <p:txBody>
          <a:bodyPr>
            <a:normAutofit/>
          </a:bodyPr>
          <a:lstStyle/>
          <a:p>
            <a:pPr marL="0" indent="0">
              <a:buNone/>
            </a:pPr>
            <a:r>
              <a:rPr lang="ja-JP" altLang="en-US" u="sng" dirty="0" smtClean="0">
                <a:latin typeface="ＭＳ Ｐゴシック" panose="020B0600070205080204" pitchFamily="50" charset="-128"/>
              </a:rPr>
              <a:t>リバースプロキシによるロードバランシング手法</a:t>
            </a:r>
            <a:endParaRPr lang="en-US" altLang="ja-JP" u="sng" dirty="0">
              <a:latin typeface="ＭＳ Ｐゴシック" panose="020B0600070205080204" pitchFamily="50" charset="-128"/>
            </a:endParaRPr>
          </a:p>
          <a:p>
            <a:pPr marL="0" indent="0">
              <a:lnSpc>
                <a:spcPct val="100000"/>
              </a:lnSpc>
              <a:buNone/>
            </a:pPr>
            <a:r>
              <a:rPr lang="ja-JP" altLang="en-US" dirty="0">
                <a:latin typeface="ＭＳ Ｐゴシック" panose="020B0600070205080204" pitchFamily="50" charset="-128"/>
              </a:rPr>
              <a:t>　①：</a:t>
            </a:r>
            <a:r>
              <a:rPr lang="en-US" altLang="ja-JP" dirty="0">
                <a:latin typeface="ＭＳ Ｐゴシック" panose="020B0600070205080204" pitchFamily="50" charset="-128"/>
              </a:rPr>
              <a:t>[</a:t>
            </a:r>
            <a:r>
              <a:rPr lang="en-US" altLang="ja-JP" dirty="0" smtClean="0">
                <a:latin typeface="ＭＳ Ｐゴシック" panose="020B0600070205080204" pitchFamily="50" charset="-128"/>
              </a:rPr>
              <a:t>2008]</a:t>
            </a:r>
            <a:r>
              <a:rPr lang="ja-JP" altLang="en-US" dirty="0" smtClean="0">
                <a:latin typeface="ＭＳ Ｐゴシック" panose="020B0600070205080204" pitchFamily="50" charset="-128"/>
              </a:rPr>
              <a:t>土居幸一郎</a:t>
            </a:r>
            <a:r>
              <a:rPr lang="en-US" altLang="ja-JP" dirty="0" smtClean="0">
                <a:latin typeface="ＭＳ Ｐゴシック" panose="020B0600070205080204" pitchFamily="50" charset="-128"/>
              </a:rPr>
              <a:t>,</a:t>
            </a:r>
            <a:r>
              <a:rPr lang="ja-JP" altLang="en-US" dirty="0" smtClean="0">
                <a:latin typeface="ＭＳ Ｐゴシック" panose="020B0600070205080204" pitchFamily="50" charset="-128"/>
              </a:rPr>
              <a:t>後藤滋樹「</a:t>
            </a:r>
            <a:r>
              <a:rPr lang="en-US" altLang="ja-JP" dirty="0" smtClean="0">
                <a:latin typeface="ＭＳ Ｐゴシック" panose="020B0600070205080204" pitchFamily="50" charset="-128"/>
              </a:rPr>
              <a:t>HTTP</a:t>
            </a:r>
            <a:r>
              <a:rPr lang="ja-JP" altLang="en-US" dirty="0" smtClean="0">
                <a:latin typeface="ＭＳ Ｐゴシック" panose="020B0600070205080204" pitchFamily="50" charset="-128"/>
              </a:rPr>
              <a:t>セッションのハンドオーバーによる</a:t>
            </a:r>
            <a:r>
              <a:rPr lang="en-US" altLang="ja-JP" dirty="0" smtClean="0">
                <a:latin typeface="ＭＳ Ｐゴシック" panose="020B0600070205080204" pitchFamily="50" charset="-128"/>
              </a:rPr>
              <a:t>WEB</a:t>
            </a:r>
            <a:r>
              <a:rPr lang="ja-JP" altLang="en-US" dirty="0" smtClean="0">
                <a:latin typeface="ＭＳ Ｐゴシック" panose="020B0600070205080204" pitchFamily="50" charset="-128"/>
              </a:rPr>
              <a:t>サーバのロードバランス」</a:t>
            </a:r>
            <a:endParaRPr lang="en-US" altLang="ja-JP" dirty="0" smtClean="0">
              <a:latin typeface="ＭＳ Ｐゴシック" panose="020B0600070205080204" pitchFamily="50" charset="-128"/>
            </a:endParaRPr>
          </a:p>
          <a:p>
            <a:pPr marL="0" indent="0">
              <a:lnSpc>
                <a:spcPct val="100000"/>
              </a:lnSpc>
              <a:buNone/>
            </a:pPr>
            <a:endParaRPr lang="en-US" altLang="ja-JP" dirty="0">
              <a:latin typeface="ＭＳ Ｐゴシック" panose="020B0600070205080204" pitchFamily="50" charset="-128"/>
            </a:endParaRPr>
          </a:p>
          <a:p>
            <a:pPr marL="0" indent="0">
              <a:buNone/>
            </a:pPr>
            <a:r>
              <a:rPr lang="ja-JP" altLang="en-US" u="sng" dirty="0" smtClean="0">
                <a:latin typeface="ＭＳ Ｐゴシック" panose="020B0600070205080204" pitchFamily="50" charset="-128"/>
              </a:rPr>
              <a:t>応答速度評価付けシステムの評価手法</a:t>
            </a:r>
            <a:endParaRPr lang="en-US" altLang="ja-JP" u="sng" dirty="0">
              <a:latin typeface="ＭＳ Ｐゴシック" panose="020B0600070205080204" pitchFamily="50" charset="-128"/>
            </a:endParaRPr>
          </a:p>
          <a:p>
            <a:pPr marL="0" indent="0">
              <a:lnSpc>
                <a:spcPct val="100000"/>
              </a:lnSpc>
              <a:buNone/>
            </a:pPr>
            <a:r>
              <a:rPr lang="ja-JP" altLang="en-US" dirty="0">
                <a:latin typeface="ＭＳ Ｐゴシック" panose="020B0600070205080204" pitchFamily="50" charset="-128"/>
              </a:rPr>
              <a:t>　②：</a:t>
            </a:r>
            <a:r>
              <a:rPr lang="en-US" altLang="ja-JP" dirty="0" smtClean="0">
                <a:latin typeface="ＭＳ Ｐゴシック" panose="020B0600070205080204" pitchFamily="50" charset="-128"/>
              </a:rPr>
              <a:t>[2007]</a:t>
            </a:r>
            <a:r>
              <a:rPr lang="ja-JP" altLang="en-US" dirty="0" smtClean="0">
                <a:latin typeface="ＭＳ Ｐゴシック" panose="020B0600070205080204" pitchFamily="50" charset="-128"/>
              </a:rPr>
              <a:t>河野知行「複数のロードバランサによる</a:t>
            </a:r>
            <a:r>
              <a:rPr lang="en-US" altLang="ja-JP" dirty="0" smtClean="0">
                <a:latin typeface="ＭＳ Ｐゴシック" panose="020B0600070205080204" pitchFamily="50" charset="-128"/>
              </a:rPr>
              <a:t>WEB</a:t>
            </a:r>
            <a:r>
              <a:rPr lang="ja-JP" altLang="en-US" dirty="0" smtClean="0">
                <a:latin typeface="ＭＳ Ｐゴシック" panose="020B0600070205080204" pitchFamily="50" charset="-128"/>
              </a:rPr>
              <a:t>システムの応答時間最適化」</a:t>
            </a:r>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9</a:t>
            </a:fld>
            <a:endParaRPr kumimoji="1" lang="ja-JP" altLang="en-US"/>
          </a:p>
        </p:txBody>
      </p:sp>
    </p:spTree>
    <p:extLst>
      <p:ext uri="{BB962C8B-B14F-4D97-AF65-F5344CB8AC3E}">
        <p14:creationId xmlns:p14="http://schemas.microsoft.com/office/powerpoint/2010/main" val="3769541672"/>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45</TotalTime>
  <Words>856</Words>
  <Application>Microsoft Office PowerPoint</Application>
  <PresentationFormat>画面に合わせる (4:3)</PresentationFormat>
  <Paragraphs>141</Paragraphs>
  <Slides>22</Slides>
  <Notes>1</Notes>
  <HiddenSlides>0</HiddenSlides>
  <MMClips>2</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22</vt:i4>
      </vt:variant>
    </vt:vector>
  </HeadingPairs>
  <TitlesOfParts>
    <vt:vector size="27" baseType="lpstr">
      <vt:lpstr>ＭＳ Ｐゴシック</vt:lpstr>
      <vt:lpstr>Arial</vt:lpstr>
      <vt:lpstr>Calibri</vt:lpstr>
      <vt:lpstr>Calibri Light</vt:lpstr>
      <vt:lpstr>Office テーマ</vt:lpstr>
      <vt:lpstr>観光地検索システムに おけるレスポンス速度を考慮したロードバランサー</vt:lpstr>
      <vt:lpstr>進捗</vt:lpstr>
      <vt:lpstr>重みづけ処理のテスト</vt:lpstr>
      <vt:lpstr>重みづけ処理のテスト</vt:lpstr>
      <vt:lpstr>再起動なしでNGINXに設定を適用させる</vt:lpstr>
      <vt:lpstr>再起動なしでNGINXに設定を適用させる</vt:lpstr>
      <vt:lpstr>所感と今後について</vt:lpstr>
      <vt:lpstr>研究背景</vt:lpstr>
      <vt:lpstr>関連研究</vt:lpstr>
      <vt:lpstr>研究課題</vt:lpstr>
      <vt:lpstr>研究動機</vt:lpstr>
      <vt:lpstr>研究目的</vt:lpstr>
      <vt:lpstr>提案方式</vt:lpstr>
      <vt:lpstr>今後のスケジュール</vt:lpstr>
      <vt:lpstr>卒研 プログラム 実験システムの説明</vt:lpstr>
      <vt:lpstr>ロードバランサに使われる技術</vt:lpstr>
      <vt:lpstr>Kait.jp応答速度の計測結果</vt:lpstr>
      <vt:lpstr>平均を出すプログラム</vt:lpstr>
      <vt:lpstr>プログラムが正しく動いているか</vt:lpstr>
      <vt:lpstr>ラズパイ上に検索システムの作成</vt:lpstr>
      <vt:lpstr>応答速度を監視するシステム</vt:lpstr>
      <vt:lpstr>応答速度を監視するシステム</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Shibamoto Eriko</dc:creator>
  <cp:lastModifiedBy>Microsoft アカウント</cp:lastModifiedBy>
  <cp:revision>9</cp:revision>
  <dcterms:created xsi:type="dcterms:W3CDTF">2018-06-14T09:18:55Z</dcterms:created>
  <dcterms:modified xsi:type="dcterms:W3CDTF">2021-07-06T10:19:26Z</dcterms:modified>
</cp:coreProperties>
</file>

<file path=docProps/thumbnail.jpeg>
</file>